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tiff" ContentType="image/tif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2"/>
  </p:handoutMasterIdLst>
  <p:sldIdLst>
    <p:sldId id="298" r:id="rId2"/>
    <p:sldId id="300" r:id="rId3"/>
    <p:sldId id="264" r:id="rId4"/>
    <p:sldId id="262" r:id="rId5"/>
    <p:sldId id="263" r:id="rId6"/>
    <p:sldId id="268" r:id="rId7"/>
    <p:sldId id="270" r:id="rId8"/>
    <p:sldId id="283" r:id="rId9"/>
    <p:sldId id="312" r:id="rId10"/>
    <p:sldId id="314" r:id="rId11"/>
    <p:sldId id="311" r:id="rId12"/>
    <p:sldId id="315" r:id="rId13"/>
    <p:sldId id="302" r:id="rId14"/>
    <p:sldId id="303" r:id="rId15"/>
    <p:sldId id="310" r:id="rId16"/>
    <p:sldId id="275" r:id="rId17"/>
    <p:sldId id="288" r:id="rId18"/>
    <p:sldId id="304" r:id="rId19"/>
    <p:sldId id="317" r:id="rId20"/>
    <p:sldId id="318" r:id="rId21"/>
    <p:sldId id="305" r:id="rId22"/>
    <p:sldId id="289" r:id="rId23"/>
    <p:sldId id="281" r:id="rId24"/>
    <p:sldId id="282" r:id="rId25"/>
    <p:sldId id="271" r:id="rId26"/>
    <p:sldId id="309" r:id="rId27"/>
    <p:sldId id="306" r:id="rId28"/>
    <p:sldId id="308" r:id="rId29"/>
    <p:sldId id="316" r:id="rId30"/>
    <p:sldId id="295" r:id="rId31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E9EDF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unkle Formatvorlage 2 - Akzent 1/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1665" y="-6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-Arbeitsblat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de-DE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8480969160137083E-2"/>
          <c:y val="9.2198970753288728E-2"/>
          <c:w val="0.91234602116919061"/>
          <c:h val="0.72382638120648168"/>
        </c:manualLayout>
      </c:layout>
      <c:barChart>
        <c:barDir val="col"/>
        <c:grouping val="clustered"/>
        <c:ser>
          <c:idx val="0"/>
          <c:order val="0"/>
          <c:tx>
            <c:strRef>
              <c:f>Tabelle1!$B$1</c:f>
              <c:strCache>
                <c:ptCount val="1"/>
                <c:pt idx="0">
                  <c:v>Stadt</c:v>
                </c:pt>
              </c:strCache>
            </c:strRef>
          </c:tx>
          <c:spPr>
            <a:solidFill>
              <a:srgbClr val="6F6F6F"/>
            </a:solidFill>
            <a:ln>
              <a:noFill/>
            </a:ln>
            <a:effectLst/>
          </c:spPr>
          <c:dPt>
            <c:idx val="10"/>
            <c:spPr>
              <a:solidFill>
                <a:srgbClr val="B20E1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rgbClr val="7A7A7A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Tabelle1!$A$2:$A$16</c:f>
              <c:strCache>
                <c:ptCount val="15"/>
                <c:pt idx="0">
                  <c:v>Paris</c:v>
                </c:pt>
                <c:pt idx="1">
                  <c:v>Amsterdam</c:v>
                </c:pt>
                <c:pt idx="2">
                  <c:v>Dublin</c:v>
                </c:pt>
                <c:pt idx="3">
                  <c:v>London</c:v>
                </c:pt>
                <c:pt idx="4">
                  <c:v>Barcelona</c:v>
                </c:pt>
                <c:pt idx="5">
                  <c:v>Vienna</c:v>
                </c:pt>
                <c:pt idx="6">
                  <c:v>Lisbon</c:v>
                </c:pt>
                <c:pt idx="7">
                  <c:v>Madrid</c:v>
                </c:pt>
                <c:pt idx="8">
                  <c:v>Rome</c:v>
                </c:pt>
                <c:pt idx="9">
                  <c:v>Athens</c:v>
                </c:pt>
                <c:pt idx="10">
                  <c:v>Berlin</c:v>
                </c:pt>
                <c:pt idx="11">
                  <c:v>Brussels</c:v>
                </c:pt>
                <c:pt idx="12">
                  <c:v>Moscow</c:v>
                </c:pt>
                <c:pt idx="13">
                  <c:v>Warsaw</c:v>
                </c:pt>
                <c:pt idx="14">
                  <c:v>Istanbul</c:v>
                </c:pt>
              </c:strCache>
            </c:strRef>
          </c:cat>
          <c:val>
            <c:numRef>
              <c:f>Tabelle1!$B$2:$B$16</c:f>
              <c:numCache>
                <c:formatCode>General</c:formatCode>
                <c:ptCount val="15"/>
                <c:pt idx="0">
                  <c:v>150</c:v>
                </c:pt>
                <c:pt idx="1">
                  <c:v>148</c:v>
                </c:pt>
                <c:pt idx="2">
                  <c:v>147</c:v>
                </c:pt>
                <c:pt idx="3">
                  <c:v>138</c:v>
                </c:pt>
                <c:pt idx="4">
                  <c:v>116</c:v>
                </c:pt>
                <c:pt idx="5">
                  <c:v>106</c:v>
                </c:pt>
                <c:pt idx="6">
                  <c:v>100</c:v>
                </c:pt>
                <c:pt idx="7">
                  <c:v>96</c:v>
                </c:pt>
                <c:pt idx="8">
                  <c:v>95</c:v>
                </c:pt>
                <c:pt idx="9">
                  <c:v>95</c:v>
                </c:pt>
                <c:pt idx="10">
                  <c:v>94</c:v>
                </c:pt>
                <c:pt idx="11">
                  <c:v>91</c:v>
                </c:pt>
                <c:pt idx="12">
                  <c:v>71</c:v>
                </c:pt>
                <c:pt idx="13">
                  <c:v>62</c:v>
                </c:pt>
                <c:pt idx="14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1E1-4E0D-98D8-858D00EA2ED8}"/>
            </c:ext>
          </c:extLst>
        </c:ser>
        <c:dLbls>
          <c:showVal val="1"/>
        </c:dLbls>
        <c:gapWidth val="100"/>
        <c:overlap val="100"/>
        <c:axId val="143479936"/>
        <c:axId val="169002880"/>
      </c:barChart>
      <c:catAx>
        <c:axId val="143479936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rgbClr val="333333">
                <a:lumMod val="15000"/>
                <a:lumOff val="85000"/>
              </a:srgb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7A7A7A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69002880"/>
        <c:crosses val="autoZero"/>
        <c:auto val="1"/>
        <c:lblAlgn val="ctr"/>
        <c:lblOffset val="100"/>
      </c:catAx>
      <c:valAx>
        <c:axId val="16900288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 algn="l"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000" dirty="0"/>
                  <a:t>in EUR</a:t>
                </a:r>
              </a:p>
            </c:rich>
          </c:tx>
          <c:layout>
            <c:manualLayout>
              <c:xMode val="edge"/>
              <c:yMode val="edge"/>
              <c:x val="0"/>
              <c:y val="5.623016131248079E-3"/>
            </c:manualLayout>
          </c:layout>
          <c:spPr>
            <a:noFill/>
            <a:ln>
              <a:noFill/>
            </a:ln>
            <a:effectLst/>
          </c:spPr>
        </c:title>
        <c:numFmt formatCode="#;\-#;;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7A7A7A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3479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2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7C560-68F8-416C-ACEB-B564E894B47A}" type="datetimeFigureOut">
              <a:rPr lang="de-DE" smtClean="0"/>
              <a:pPr/>
              <a:t>20.03.2019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EB82C-B37C-4E90-976A-8F47C9F9C4F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284D5-7321-49A8-BF36-D3D7637B99E5}" type="datetimeFigureOut">
              <a:rPr lang="de-DE" smtClean="0"/>
              <a:pPr/>
              <a:t>20.03.2019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94E0-8B06-4812-83D0-83345259AB7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284D5-7321-49A8-BF36-D3D7637B99E5}" type="datetimeFigureOut">
              <a:rPr lang="de-DE" smtClean="0"/>
              <a:pPr/>
              <a:t>20.03.2019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94E0-8B06-4812-83D0-83345259AB7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284D5-7321-49A8-BF36-D3D7637B99E5}" type="datetimeFigureOut">
              <a:rPr lang="de-DE" smtClean="0"/>
              <a:pPr/>
              <a:t>20.03.2019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94E0-8B06-4812-83D0-83345259AB7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284D5-7321-49A8-BF36-D3D7637B99E5}" type="datetimeFigureOut">
              <a:rPr lang="de-DE" smtClean="0"/>
              <a:pPr/>
              <a:t>20.03.2019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94E0-8B06-4812-83D0-83345259AB7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284D5-7321-49A8-BF36-D3D7637B99E5}" type="datetimeFigureOut">
              <a:rPr lang="de-DE" smtClean="0"/>
              <a:pPr/>
              <a:t>20.03.2019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94E0-8B06-4812-83D0-83345259AB7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284D5-7321-49A8-BF36-D3D7637B99E5}" type="datetimeFigureOut">
              <a:rPr lang="de-DE" smtClean="0"/>
              <a:pPr/>
              <a:t>20.03.2019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94E0-8B06-4812-83D0-83345259AB7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284D5-7321-49A8-BF36-D3D7637B99E5}" type="datetimeFigureOut">
              <a:rPr lang="de-DE" smtClean="0"/>
              <a:pPr/>
              <a:t>20.03.2019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94E0-8B06-4812-83D0-83345259AB7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284D5-7321-49A8-BF36-D3D7637B99E5}" type="datetimeFigureOut">
              <a:rPr lang="de-DE" smtClean="0"/>
              <a:pPr/>
              <a:t>20.03.2019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94E0-8B06-4812-83D0-83345259AB7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284D5-7321-49A8-BF36-D3D7637B99E5}" type="datetimeFigureOut">
              <a:rPr lang="de-DE" smtClean="0"/>
              <a:pPr/>
              <a:t>20.03.2019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94E0-8B06-4812-83D0-83345259AB7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284D5-7321-49A8-BF36-D3D7637B99E5}" type="datetimeFigureOut">
              <a:rPr lang="de-DE" smtClean="0"/>
              <a:pPr/>
              <a:t>20.03.2019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94E0-8B06-4812-83D0-83345259AB7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284D5-7321-49A8-BF36-D3D7637B99E5}" type="datetimeFigureOut">
              <a:rPr lang="de-DE" smtClean="0"/>
              <a:pPr/>
              <a:t>20.03.2019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94E0-8B06-4812-83D0-83345259AB7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284D5-7321-49A8-BF36-D3D7637B99E5}" type="datetimeFigureOut">
              <a:rPr lang="de-DE" smtClean="0"/>
              <a:pPr/>
              <a:t>20.03.2019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F94E0-8B06-4812-83D0-83345259AB7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8.png"/><Relationship Id="rId7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.jpeg"/><Relationship Id="rId7" Type="http://schemas.openxmlformats.org/officeDocument/2006/relationships/image" Target="../media/image26.gif"/><Relationship Id="rId12" Type="http://schemas.openxmlformats.org/officeDocument/2006/relationships/image" Target="../media/image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png"/><Relationship Id="rId4" Type="http://schemas.openxmlformats.org/officeDocument/2006/relationships/hyperlink" Target="http://www.kabelservice.net/dtag/cms/content/dt/de/523074;jsessionid=B4FBAFADB48A5C47419187DB4148AC4E?switchId=523164" TargetMode="External"/><Relationship Id="rId9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2.png"/><Relationship Id="rId7" Type="http://schemas.openxmlformats.org/officeDocument/2006/relationships/hyperlink" Target="https://www.google.de/url?sa=i&amp;rct=j&amp;q=&amp;esrc=s&amp;source=images&amp;cd=&amp;cad=rja&amp;uact=8&amp;ved=0ahUKEwi0xKL_scfWAhXFAJoKHZzTD3IQjRwIBw&amp;url=https://www.visitberlin.de/&amp;psig=AFQjCNG_umEMCH6TxDAXkXlSNxeQLBxR4w&amp;ust=1506671258071064" TargetMode="External"/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.jpeg"/><Relationship Id="rId9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2.png"/><Relationship Id="rId7" Type="http://schemas.openxmlformats.org/officeDocument/2006/relationships/image" Target="../media/image41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tiff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6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Brandenburger_Tor_c_visitBerlin_Foto_Dirk_Mathesius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096000"/>
          </a:xfrm>
          <a:prstGeom prst="rect">
            <a:avLst/>
          </a:prstGeom>
        </p:spPr>
      </p:pic>
      <p:grpSp>
        <p:nvGrpSpPr>
          <p:cNvPr id="2" name="Gruppieren 12"/>
          <p:cNvGrpSpPr/>
          <p:nvPr/>
        </p:nvGrpSpPr>
        <p:grpSpPr>
          <a:xfrm>
            <a:off x="0" y="3990444"/>
            <a:ext cx="9153053" cy="3127164"/>
            <a:chOff x="0" y="3758220"/>
            <a:chExt cx="9153053" cy="3127164"/>
          </a:xfrm>
        </p:grpSpPr>
        <p:sp>
          <p:nvSpPr>
            <p:cNvPr id="15" name="Freihandform 14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Freihandform 15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6" name="Grafik 5" descr="DEC_RGB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7" name="Grafik 6" descr="logokl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14" name="Textfeld 13"/>
          <p:cNvSpPr txBox="1"/>
          <p:nvPr/>
        </p:nvSpPr>
        <p:spPr>
          <a:xfrm>
            <a:off x="4031432" y="0"/>
            <a:ext cx="51125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200000"/>
              </a:lnSpc>
            </a:pPr>
            <a:r>
              <a:rPr lang="en-GB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Welcome to Berlin</a:t>
            </a:r>
          </a:p>
          <a:p>
            <a:pPr algn="r"/>
            <a:r>
              <a:rPr lang="en-GB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Application to host “EUROCORR 2022</a:t>
            </a:r>
            <a:br>
              <a:rPr lang="en-GB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GB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the annual event of the </a:t>
            </a:r>
            <a:br>
              <a:rPr lang="en-GB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GB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European Federation of Corrosion”</a:t>
            </a:r>
            <a:br>
              <a:rPr lang="en-GB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GB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GB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GB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04.-08.09.2022 in Berlin, Germany</a:t>
            </a:r>
            <a:endParaRPr lang="en-GB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Grafik 11" descr="be-berlin-white.png"/>
          <p:cNvPicPr>
            <a:picLocks noChangeAspect="1"/>
          </p:cNvPicPr>
          <p:nvPr/>
        </p:nvPicPr>
        <p:blipFill>
          <a:blip r:embed="rId5" cstate="print"/>
          <a:srcRect t="31868" b="35511"/>
          <a:stretch>
            <a:fillRect/>
          </a:stretch>
        </p:blipFill>
        <p:spPr>
          <a:xfrm>
            <a:off x="5705864" y="5613092"/>
            <a:ext cx="3174603" cy="1035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/>
          <p:nvPr/>
        </p:nvPicPr>
        <p:blipFill>
          <a:blip r:embed="rId2" cstate="print"/>
          <a:srcRect l="15263" t="43213" r="28537" b="9438"/>
          <a:stretch>
            <a:fillRect/>
          </a:stretch>
        </p:blipFill>
        <p:spPr bwMode="auto">
          <a:xfrm>
            <a:off x="0" y="11013"/>
            <a:ext cx="9144000" cy="566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9" name="Freihandform 8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ihandform 7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6" name="Grafik 5" descr="DEC_RGB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7" name="Grafik 6" descr="logokl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12" name="Textfeld 11"/>
          <p:cNvSpPr txBox="1"/>
          <p:nvPr/>
        </p:nvSpPr>
        <p:spPr>
          <a:xfrm>
            <a:off x="4385569" y="5413838"/>
            <a:ext cx="48109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Conference Area</a:t>
            </a:r>
          </a:p>
          <a:p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Lecture Halls, Plenary Lectures, </a:t>
            </a:r>
            <a:r>
              <a:rPr lang="en-GB" sz="1400" b="1" dirty="0" smtClean="0">
                <a:latin typeface="Arial" pitchFamily="34" charset="0"/>
                <a:cs typeface="Arial" pitchFamily="34" charset="0"/>
              </a:rPr>
              <a:t>Exhibition</a:t>
            </a:r>
            <a:r>
              <a:rPr lang="en-GB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1400" b="1" dirty="0" smtClean="0">
                <a:latin typeface="Arial" pitchFamily="34" charset="0"/>
                <a:cs typeface="Arial" pitchFamily="34" charset="0"/>
              </a:rPr>
              <a:t>Poster Area</a:t>
            </a:r>
            <a:r>
              <a:rPr lang="en-GB" sz="1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en-GB" sz="1400" b="1" dirty="0" smtClean="0">
                <a:latin typeface="Arial" pitchFamily="34" charset="0"/>
                <a:cs typeface="Arial" pitchFamily="34" charset="0"/>
              </a:rPr>
              <a:t>Welcome and Poster Party</a:t>
            </a:r>
            <a:r>
              <a:rPr lang="en-GB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1400" b="1" dirty="0" smtClean="0">
                <a:latin typeface="Arial" pitchFamily="34" charset="0"/>
                <a:cs typeface="Arial" pitchFamily="34" charset="0"/>
              </a:rPr>
              <a:t>Coffee and Lunch breaks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estrel_ecc_convention_hall_I_produktpraesentation_04.jpg"/>
          <p:cNvPicPr>
            <a:picLocks noChangeAspect="1"/>
          </p:cNvPicPr>
          <p:nvPr/>
        </p:nvPicPr>
        <p:blipFill>
          <a:blip r:embed="rId2" cstate="print"/>
          <a:srcRect t="10685"/>
          <a:stretch>
            <a:fillRect/>
          </a:stretch>
        </p:blipFill>
        <p:spPr>
          <a:xfrm>
            <a:off x="0" y="0"/>
            <a:ext cx="9144000" cy="5444648"/>
          </a:xfrm>
          <a:prstGeom prst="rect">
            <a:avLst/>
          </a:prstGeom>
        </p:spPr>
      </p:pic>
      <p:grpSp>
        <p:nvGrpSpPr>
          <p:cNvPr id="2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9" name="Freihandform 8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ihandform 7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6" name="Grafik 5" descr="DEC_RGB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7" name="Grafik 6" descr="logokl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15" name="Textfeld 14"/>
          <p:cNvSpPr txBox="1"/>
          <p:nvPr/>
        </p:nvSpPr>
        <p:spPr>
          <a:xfrm>
            <a:off x="4385569" y="5413838"/>
            <a:ext cx="48510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Conference Area</a:t>
            </a:r>
          </a:p>
          <a:p>
            <a:r>
              <a:rPr lang="en-GB" sz="1400" b="1" dirty="0" smtClean="0">
                <a:latin typeface="Arial" pitchFamily="34" charset="0"/>
                <a:cs typeface="Arial" pitchFamily="34" charset="0"/>
              </a:rPr>
              <a:t>Lecture Halls</a:t>
            </a:r>
            <a:r>
              <a:rPr lang="en-GB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1400" b="1" dirty="0" smtClean="0">
                <a:latin typeface="Arial" pitchFamily="34" charset="0"/>
                <a:cs typeface="Arial" pitchFamily="34" charset="0"/>
              </a:rPr>
              <a:t>Plenary Lectures</a:t>
            </a:r>
            <a:r>
              <a:rPr lang="en-GB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Exhibition, Poster Area, </a:t>
            </a:r>
          </a:p>
          <a:p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Welcome and Poster Party, Coffee and Lunch breaks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627" t="15730" r="5239" b="6412"/>
          <a:stretch>
            <a:fillRect/>
          </a:stretch>
        </p:blipFill>
        <p:spPr bwMode="auto">
          <a:xfrm>
            <a:off x="0" y="0"/>
            <a:ext cx="9144000" cy="5133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9" name="Freihandform 8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ihandform 7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6" name="Grafik 5" descr="DEC_RGB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7" name="Grafik 6" descr="logokl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12" name="Textfeld 11"/>
          <p:cNvSpPr txBox="1"/>
          <p:nvPr/>
        </p:nvSpPr>
        <p:spPr>
          <a:xfrm>
            <a:off x="2483768" y="5386619"/>
            <a:ext cx="59352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Conference Dinner, Welcome Party, Poster Party, </a:t>
            </a:r>
          </a:p>
          <a:p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Science Slam</a:t>
            </a:r>
            <a:endParaRPr lang="en-GB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2483768" y="6022084"/>
            <a:ext cx="614463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GB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Estrel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Convention </a:t>
            </a:r>
            <a:r>
              <a:rPr lang="en-GB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Center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is able to host all these site events 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in-house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Science Slam can be organised and moderated by the Young EFC</a:t>
            </a:r>
            <a:endParaRPr lang="en-GB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20181104_StarsInConcert-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145"/>
            <a:ext cx="9144000" cy="6096554"/>
          </a:xfrm>
          <a:prstGeom prst="rect">
            <a:avLst/>
          </a:prstGeom>
        </p:spPr>
      </p:pic>
      <p:grpSp>
        <p:nvGrpSpPr>
          <p:cNvPr id="2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9" name="Freihandform 8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ihandform 7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6" name="Grafik 5" descr="DEC_RGB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7" name="Grafik 6" descr="logokl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12" name="Textfeld 11"/>
          <p:cNvSpPr txBox="1"/>
          <p:nvPr/>
        </p:nvSpPr>
        <p:spPr>
          <a:xfrm>
            <a:off x="4372373" y="5800889"/>
            <a:ext cx="44005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Conference Dinner – Stars in concert</a:t>
            </a:r>
            <a:b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at the </a:t>
            </a:r>
            <a:r>
              <a:rPr lang="en-GB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Estrel</a:t>
            </a:r>
            <a:endParaRPr lang="en-GB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/>
          <p:cNvSpPr/>
          <p:nvPr/>
        </p:nvSpPr>
        <p:spPr>
          <a:xfrm>
            <a:off x="0" y="0"/>
            <a:ext cx="9144000" cy="65780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9" name="Freihandform 8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ihandform 7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6" name="Grafik 5" descr="DEC_RGB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7" name="Grafik 6" descr="logok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12" name="Textfeld 11"/>
          <p:cNvSpPr txBox="1"/>
          <p:nvPr/>
        </p:nvSpPr>
        <p:spPr>
          <a:xfrm>
            <a:off x="495794" y="443208"/>
            <a:ext cx="28937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Details of EUROCORR</a:t>
            </a:r>
            <a:endParaRPr lang="en-GB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uppieren 13"/>
          <p:cNvGrpSpPr/>
          <p:nvPr/>
        </p:nvGrpSpPr>
        <p:grpSpPr>
          <a:xfrm>
            <a:off x="505464" y="1263076"/>
            <a:ext cx="8475708" cy="2584124"/>
            <a:chOff x="2044787" y="4749274"/>
            <a:chExt cx="8475708" cy="2584124"/>
          </a:xfrm>
        </p:grpSpPr>
        <p:sp>
          <p:nvSpPr>
            <p:cNvPr id="15" name="Textfeld 14"/>
            <p:cNvSpPr txBox="1"/>
            <p:nvPr/>
          </p:nvSpPr>
          <p:spPr>
            <a:xfrm>
              <a:off x="2044787" y="4749274"/>
              <a:ext cx="46410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dirty="0" err="1" smtClean="0">
                  <a:latin typeface="Arial" pitchFamily="34" charset="0"/>
                  <a:cs typeface="Arial" pitchFamily="34" charset="0"/>
                </a:rPr>
                <a:t>Expected</a:t>
              </a: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2000" dirty="0" err="1" smtClean="0">
                  <a:latin typeface="Arial" pitchFamily="34" charset="0"/>
                  <a:cs typeface="Arial" pitchFamily="34" charset="0"/>
                </a:rPr>
                <a:t>number</a:t>
              </a: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 of </a:t>
              </a:r>
              <a:r>
                <a:rPr lang="de-DE" sz="2000" dirty="0" err="1" smtClean="0">
                  <a:latin typeface="Arial" pitchFamily="34" charset="0"/>
                  <a:cs typeface="Arial" pitchFamily="34" charset="0"/>
                </a:rPr>
                <a:t>participants</a:t>
              </a: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 : 1200</a:t>
              </a:r>
              <a:endParaRPr lang="de-DE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feld 15"/>
            <p:cNvSpPr txBox="1"/>
            <p:nvPr/>
          </p:nvSpPr>
          <p:spPr>
            <a:xfrm>
              <a:off x="2051720" y="5068341"/>
              <a:ext cx="3239990" cy="22467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 sz="2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de-DE" sz="2000" dirty="0" err="1" smtClean="0">
                  <a:latin typeface="Arial" pitchFamily="34" charset="0"/>
                  <a:cs typeface="Arial" pitchFamily="34" charset="0"/>
                </a:rPr>
                <a:t>Participant</a:t>
              </a: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2000" dirty="0" err="1" smtClean="0">
                  <a:latin typeface="Arial" pitchFamily="34" charset="0"/>
                  <a:cs typeface="Arial" pitchFamily="34" charset="0"/>
                </a:rPr>
                <a:t>profile</a:t>
              </a: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(%)</a:t>
              </a:r>
              <a:br>
                <a:rPr lang="de-DE" sz="2000" dirty="0" smtClean="0">
                  <a:latin typeface="Arial" pitchFamily="34" charset="0"/>
                  <a:cs typeface="Arial" pitchFamily="34" charset="0"/>
                </a:rPr>
              </a:br>
              <a:r>
                <a:rPr lang="de-DE" sz="2000" dirty="0" err="1" smtClean="0">
                  <a:latin typeface="Arial" pitchFamily="34" charset="0"/>
                  <a:cs typeface="Arial" pitchFamily="34" charset="0"/>
                </a:rPr>
                <a:t>Academics</a:t>
              </a: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:		40</a:t>
              </a:r>
              <a:br>
                <a:rPr lang="de-DE" sz="2000" dirty="0" smtClean="0">
                  <a:latin typeface="Arial" pitchFamily="34" charset="0"/>
                  <a:cs typeface="Arial" pitchFamily="34" charset="0"/>
                </a:rPr>
              </a:br>
              <a:r>
                <a:rPr lang="de-DE" sz="2000" dirty="0" err="1" smtClean="0">
                  <a:latin typeface="Arial" pitchFamily="34" charset="0"/>
                  <a:cs typeface="Arial" pitchFamily="34" charset="0"/>
                </a:rPr>
                <a:t>Industry</a:t>
              </a: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:</a:t>
              </a: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		40</a:t>
              </a:r>
              <a:br>
                <a:rPr lang="de-DE" sz="2000" dirty="0" smtClean="0">
                  <a:latin typeface="Arial" pitchFamily="34" charset="0"/>
                  <a:cs typeface="Arial" pitchFamily="34" charset="0"/>
                </a:rPr>
              </a:br>
              <a:r>
                <a:rPr lang="de-DE" sz="2000" dirty="0" err="1" smtClean="0">
                  <a:latin typeface="Arial" pitchFamily="34" charset="0"/>
                  <a:cs typeface="Arial" pitchFamily="34" charset="0"/>
                </a:rPr>
                <a:t>Students</a:t>
              </a: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:		15</a:t>
              </a:r>
              <a:br>
                <a:rPr lang="de-DE" sz="2000" dirty="0" smtClean="0">
                  <a:latin typeface="Arial" pitchFamily="34" charset="0"/>
                  <a:cs typeface="Arial" pitchFamily="34" charset="0"/>
                </a:rPr>
              </a:br>
              <a:r>
                <a:rPr lang="de-DE" sz="2000" dirty="0" err="1" smtClean="0">
                  <a:latin typeface="Arial" pitchFamily="34" charset="0"/>
                  <a:cs typeface="Arial" pitchFamily="34" charset="0"/>
                </a:rPr>
                <a:t>Complimentary</a:t>
              </a: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:	 	  1</a:t>
              </a:r>
              <a:br>
                <a:rPr lang="de-DE" sz="2000" dirty="0" smtClean="0">
                  <a:latin typeface="Arial" pitchFamily="34" charset="0"/>
                  <a:cs typeface="Arial" pitchFamily="34" charset="0"/>
                </a:rPr>
              </a:br>
              <a:r>
                <a:rPr lang="de-DE" sz="2000" dirty="0" err="1" smtClean="0">
                  <a:latin typeface="Arial" pitchFamily="34" charset="0"/>
                  <a:cs typeface="Arial" pitchFamily="34" charset="0"/>
                </a:rPr>
                <a:t>Committee</a:t>
              </a: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:		  4</a:t>
              </a:r>
              <a:endParaRPr lang="de-DE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5417816" y="5086629"/>
              <a:ext cx="5102679" cy="22467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 sz="2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Registration </a:t>
              </a:r>
              <a:r>
                <a:rPr lang="de-DE" sz="2000" dirty="0" err="1" smtClean="0">
                  <a:latin typeface="Arial" pitchFamily="34" charset="0"/>
                  <a:cs typeface="Arial" pitchFamily="34" charset="0"/>
                </a:rPr>
                <a:t>fee</a:t>
              </a: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2000" dirty="0" err="1" smtClean="0">
                  <a:latin typeface="Arial" pitchFamily="34" charset="0"/>
                  <a:cs typeface="Arial" pitchFamily="34" charset="0"/>
                </a:rPr>
                <a:t>profile</a:t>
              </a: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:</a:t>
              </a:r>
              <a:br>
                <a:rPr lang="de-DE" sz="2000" dirty="0" smtClean="0">
                  <a:latin typeface="Arial" pitchFamily="34" charset="0"/>
                  <a:cs typeface="Arial" pitchFamily="34" charset="0"/>
                </a:rPr>
              </a:b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Member EFC: 	 		 780-880 €</a:t>
              </a:r>
              <a:br>
                <a:rPr lang="de-DE" sz="2000" dirty="0" smtClean="0">
                  <a:latin typeface="Arial" pitchFamily="34" charset="0"/>
                  <a:cs typeface="Arial" pitchFamily="34" charset="0"/>
                </a:rPr>
              </a:b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Non-Member EFC: 	 	 890-950 €</a:t>
              </a:r>
              <a:br>
                <a:rPr lang="de-DE" sz="2000" dirty="0" smtClean="0">
                  <a:latin typeface="Arial" pitchFamily="34" charset="0"/>
                  <a:cs typeface="Arial" pitchFamily="34" charset="0"/>
                </a:rPr>
              </a:br>
              <a:r>
                <a:rPr lang="de-DE" sz="2000" dirty="0" err="1" smtClean="0">
                  <a:latin typeface="Arial" pitchFamily="34" charset="0"/>
                  <a:cs typeface="Arial" pitchFamily="34" charset="0"/>
                </a:rPr>
                <a:t>Students</a:t>
              </a: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: 		  	 380-430 €</a:t>
              </a:r>
              <a:br>
                <a:rPr lang="de-DE" sz="2000" dirty="0" smtClean="0">
                  <a:latin typeface="Arial" pitchFamily="34" charset="0"/>
                  <a:cs typeface="Arial" pitchFamily="34" charset="0"/>
                </a:rPr>
              </a:br>
              <a:r>
                <a:rPr lang="de-DE" sz="2000" dirty="0" err="1" smtClean="0">
                  <a:latin typeface="Arial" pitchFamily="34" charset="0"/>
                  <a:cs typeface="Arial" pitchFamily="34" charset="0"/>
                </a:rPr>
                <a:t>Committee</a:t>
              </a: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:		          	           </a:t>
              </a:r>
              <a:r>
                <a:rPr lang="de-DE" sz="2000" dirty="0" err="1" smtClean="0">
                  <a:latin typeface="Arial" pitchFamily="34" charset="0"/>
                  <a:cs typeface="Arial" pitchFamily="34" charset="0"/>
                </a:rPr>
                <a:t>free</a:t>
              </a: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/>
              </a:r>
              <a:br>
                <a:rPr lang="de-DE" sz="2000" dirty="0" smtClean="0">
                  <a:latin typeface="Arial" pitchFamily="34" charset="0"/>
                  <a:cs typeface="Arial" pitchFamily="34" charset="0"/>
                </a:rPr>
              </a:br>
              <a:r>
                <a:rPr lang="de-DE" sz="2000" dirty="0" err="1" smtClean="0">
                  <a:latin typeface="Arial" pitchFamily="34" charset="0"/>
                  <a:cs typeface="Arial" pitchFamily="34" charset="0"/>
                </a:rPr>
                <a:t>Others</a:t>
              </a: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 (</a:t>
              </a:r>
              <a:r>
                <a:rPr lang="de-DE" sz="2000" dirty="0" err="1" smtClean="0">
                  <a:latin typeface="Arial" pitchFamily="34" charset="0"/>
                  <a:cs typeface="Arial" pitchFamily="34" charset="0"/>
                </a:rPr>
                <a:t>accompanying</a:t>
              </a: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2000" dirty="0" err="1" smtClean="0">
                  <a:latin typeface="Arial" pitchFamily="34" charset="0"/>
                  <a:cs typeface="Arial" pitchFamily="34" charset="0"/>
                </a:rPr>
                <a:t>persons</a:t>
              </a:r>
              <a:r>
                <a:rPr lang="de-DE" sz="2000" dirty="0" smtClean="0">
                  <a:latin typeface="Arial" pitchFamily="34" charset="0"/>
                  <a:cs typeface="Arial" pitchFamily="34" charset="0"/>
                </a:rPr>
                <a:t>)         200 €</a:t>
              </a:r>
              <a:endParaRPr lang="de-DE" sz="2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3" name="Grafik 12" descr="be-berlin-white.png"/>
          <p:cNvPicPr>
            <a:picLocks noChangeAspect="1"/>
          </p:cNvPicPr>
          <p:nvPr/>
        </p:nvPicPr>
        <p:blipFill>
          <a:blip r:embed="rId4" cstate="print"/>
          <a:srcRect t="31868" b="35511"/>
          <a:stretch>
            <a:fillRect/>
          </a:stretch>
        </p:blipFill>
        <p:spPr>
          <a:xfrm>
            <a:off x="5705864" y="5613092"/>
            <a:ext cx="3174603" cy="1035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/>
          <p:cNvSpPr/>
          <p:nvPr/>
        </p:nvSpPr>
        <p:spPr>
          <a:xfrm>
            <a:off x="0" y="0"/>
            <a:ext cx="9144000" cy="65780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uppieren 12"/>
          <p:cNvGrpSpPr/>
          <p:nvPr/>
        </p:nvGrpSpPr>
        <p:grpSpPr>
          <a:xfrm>
            <a:off x="0" y="5375553"/>
            <a:ext cx="9153053" cy="2141933"/>
            <a:chOff x="0" y="3758220"/>
            <a:chExt cx="9153053" cy="3127164"/>
          </a:xfrm>
        </p:grpSpPr>
        <p:sp>
          <p:nvSpPr>
            <p:cNvPr id="19" name="Freihandform 18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ihandform 19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" name="Textfeld 21"/>
          <p:cNvSpPr txBox="1"/>
          <p:nvPr/>
        </p:nvSpPr>
        <p:spPr>
          <a:xfrm>
            <a:off x="6948917" y="-10069"/>
            <a:ext cx="1725152" cy="6124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266700">
              <a:lnSpc>
                <a:spcPct val="200000"/>
              </a:lnSpc>
            </a:pPr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Calculation</a:t>
            </a:r>
            <a:endParaRPr lang="en-GB" sz="13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6790875" y="279014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*</a:t>
            </a:r>
            <a:endParaRPr lang="de-DE" dirty="0"/>
          </a:p>
        </p:txBody>
      </p:sp>
      <p:sp>
        <p:nvSpPr>
          <p:cNvPr id="24" name="Textfeld 23"/>
          <p:cNvSpPr txBox="1"/>
          <p:nvPr/>
        </p:nvSpPr>
        <p:spPr>
          <a:xfrm>
            <a:off x="6790875" y="310208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*</a:t>
            </a:r>
            <a:endParaRPr lang="de-DE" dirty="0"/>
          </a:p>
        </p:txBody>
      </p:sp>
      <p:sp>
        <p:nvSpPr>
          <p:cNvPr id="25" name="Textfeld 24"/>
          <p:cNvSpPr txBox="1"/>
          <p:nvPr/>
        </p:nvSpPr>
        <p:spPr>
          <a:xfrm>
            <a:off x="6790876" y="340688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*</a:t>
            </a:r>
            <a:endParaRPr lang="de-DE" dirty="0"/>
          </a:p>
        </p:txBody>
      </p:sp>
      <p:sp>
        <p:nvSpPr>
          <p:cNvPr id="26" name="Textfeld 25"/>
          <p:cNvSpPr txBox="1"/>
          <p:nvPr/>
        </p:nvSpPr>
        <p:spPr>
          <a:xfrm>
            <a:off x="6790877" y="372121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*</a:t>
            </a:r>
            <a:endParaRPr lang="de-DE" dirty="0"/>
          </a:p>
        </p:txBody>
      </p:sp>
      <p:sp>
        <p:nvSpPr>
          <p:cNvPr id="27" name="Textfeld 26"/>
          <p:cNvSpPr txBox="1"/>
          <p:nvPr/>
        </p:nvSpPr>
        <p:spPr>
          <a:xfrm>
            <a:off x="6786116" y="402126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*</a:t>
            </a:r>
            <a:endParaRPr lang="de-DE" dirty="0"/>
          </a:p>
        </p:txBody>
      </p:sp>
      <p:sp>
        <p:nvSpPr>
          <p:cNvPr id="28" name="Textfeld 27"/>
          <p:cNvSpPr txBox="1"/>
          <p:nvPr/>
        </p:nvSpPr>
        <p:spPr>
          <a:xfrm>
            <a:off x="6786112" y="525235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*</a:t>
            </a:r>
            <a:endParaRPr lang="de-DE" dirty="0"/>
          </a:p>
        </p:txBody>
      </p:sp>
      <p:sp>
        <p:nvSpPr>
          <p:cNvPr id="29" name="Textfeld 28"/>
          <p:cNvSpPr txBox="1"/>
          <p:nvPr/>
        </p:nvSpPr>
        <p:spPr>
          <a:xfrm>
            <a:off x="376240" y="5820819"/>
            <a:ext cx="52485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>
                <a:latin typeface="Arial" pitchFamily="34" charset="0"/>
                <a:cs typeface="Arial" pitchFamily="34" charset="0"/>
              </a:rPr>
              <a:t>* </a:t>
            </a:r>
            <a:r>
              <a:rPr lang="de-DE" sz="1000" dirty="0" err="1" smtClean="0">
                <a:latin typeface="Arial" pitchFamily="34" charset="0"/>
                <a:cs typeface="Arial" pitchFamily="34" charset="0"/>
              </a:rPr>
              <a:t>subject</a:t>
            </a:r>
            <a:r>
              <a:rPr lang="de-DE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000" dirty="0" err="1" smtClean="0">
                <a:latin typeface="Arial" pitchFamily="34" charset="0"/>
                <a:cs typeface="Arial" pitchFamily="34" charset="0"/>
              </a:rPr>
              <a:t>to</a:t>
            </a:r>
            <a:r>
              <a:rPr lang="de-DE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000" dirty="0" err="1" smtClean="0">
                <a:latin typeface="Arial" pitchFamily="34" charset="0"/>
                <a:cs typeface="Arial" pitchFamily="34" charset="0"/>
              </a:rPr>
              <a:t>number</a:t>
            </a:r>
            <a:r>
              <a:rPr lang="de-DE" sz="1000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de-DE" sz="1000" dirty="0" err="1" smtClean="0">
                <a:latin typeface="Arial" pitchFamily="34" charset="0"/>
                <a:cs typeface="Arial" pitchFamily="34" charset="0"/>
              </a:rPr>
              <a:t>participants</a:t>
            </a:r>
            <a:r>
              <a:rPr lang="de-DE" sz="1000" dirty="0" smtClean="0">
                <a:latin typeface="Arial" pitchFamily="34" charset="0"/>
                <a:cs typeface="Arial" pitchFamily="34" charset="0"/>
              </a:rPr>
              <a:t> /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figures for 1000 paying participants and 45 exhibitors</a:t>
            </a:r>
            <a:endParaRPr lang="de-DE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27898" t="27804" r="29362" b="12830"/>
          <a:stretch>
            <a:fillRect/>
          </a:stretch>
        </p:blipFill>
        <p:spPr bwMode="auto">
          <a:xfrm>
            <a:off x="338203" y="150312"/>
            <a:ext cx="6526060" cy="5665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new energy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2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4" name="Freihandform 3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Freihandform 4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7" name="Grafik 6" descr="DEC_RGB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8" name="Grafik 7" descr="logokl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10" name="Textfeld 9"/>
          <p:cNvSpPr txBox="1"/>
          <p:nvPr/>
        </p:nvSpPr>
        <p:spPr>
          <a:xfrm>
            <a:off x="2102768" y="5345658"/>
            <a:ext cx="2006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Scientific Topics</a:t>
            </a:r>
            <a:endParaRPr lang="en-GB" sz="20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2128168" y="5695950"/>
            <a:ext cx="31586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 addition to the scientific areas covered by</a:t>
            </a:r>
            <a:br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Working Parties, the following topics will</a:t>
            </a:r>
            <a:br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be included:</a:t>
            </a:r>
            <a:endParaRPr lang="en-GB"/>
          </a:p>
        </p:txBody>
      </p:sp>
      <p:sp>
        <p:nvSpPr>
          <p:cNvPr id="12" name="Textfeld 11"/>
          <p:cNvSpPr txBox="1"/>
          <p:nvPr/>
        </p:nvSpPr>
        <p:spPr>
          <a:xfrm>
            <a:off x="5252368" y="5505450"/>
            <a:ext cx="39036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hangingPunct="0"/>
            <a:r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• Corrosion and protection in new energy technologies</a:t>
            </a:r>
          </a:p>
          <a:p>
            <a:pPr hangingPunct="0"/>
            <a:r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• Simulation, modeling and life time prediction</a:t>
            </a:r>
          </a:p>
          <a:p>
            <a:pPr hangingPunct="0"/>
            <a:r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• Protection of light weight constructions</a:t>
            </a:r>
          </a:p>
          <a:p>
            <a:pPr hangingPunct="0"/>
            <a:r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• Corrosion of biomedical devices</a:t>
            </a:r>
          </a:p>
          <a:p>
            <a:r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• Corrosion in chemical process industries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0" y="0"/>
            <a:ext cx="9144000" cy="55172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4" name="Freihandform 3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Freihandform 4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7" name="Grafik 6" descr="DEC_RGB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8" name="Grafik 7" descr="logok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9" name="Textfeld 8"/>
          <p:cNvSpPr txBox="1"/>
          <p:nvPr/>
        </p:nvSpPr>
        <p:spPr>
          <a:xfrm>
            <a:off x="1763688" y="1139548"/>
            <a:ext cx="4352474" cy="2077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/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ACCOMMODATION</a:t>
            </a:r>
            <a:endParaRPr lang="en-GB" sz="13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/>
            <a:endParaRPr lang="en-GB" sz="13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66700" indent="-266700">
              <a:lnSpc>
                <a:spcPct val="200000"/>
              </a:lnSpc>
            </a:pPr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Hotels, </a:t>
            </a:r>
            <a:r>
              <a:rPr lang="de-DE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Guesthouses</a:t>
            </a:r>
            <a:r>
              <a:rPr lang="de-D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and Hostels in Berlin</a:t>
            </a:r>
          </a:p>
          <a:p>
            <a:pPr marL="266700" indent="-266700">
              <a:lnSpc>
                <a:spcPct val="200000"/>
              </a:lnSpc>
            </a:pPr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Berlin Hotel Capacities</a:t>
            </a:r>
          </a:p>
          <a:p>
            <a:pPr marL="266700" indent="-266700">
              <a:lnSpc>
                <a:spcPct val="200000"/>
              </a:lnSpc>
            </a:pPr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Selection of Hotels</a:t>
            </a:r>
          </a:p>
        </p:txBody>
      </p:sp>
      <p:pic>
        <p:nvPicPr>
          <p:cNvPr id="10" name="Grafik 9" descr="be-berlin-white.png"/>
          <p:cNvPicPr>
            <a:picLocks noChangeAspect="1"/>
          </p:cNvPicPr>
          <p:nvPr/>
        </p:nvPicPr>
        <p:blipFill>
          <a:blip r:embed="rId4" cstate="print"/>
          <a:srcRect t="31868" b="35511"/>
          <a:stretch>
            <a:fillRect/>
          </a:stretch>
        </p:blipFill>
        <p:spPr>
          <a:xfrm>
            <a:off x="5705864" y="5613092"/>
            <a:ext cx="3174603" cy="1035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Junior-Suite-Bedroom-of-Radisson-Berlin-Hotel.jpg"/>
          <p:cNvPicPr>
            <a:picLocks noChangeAspect="1"/>
          </p:cNvPicPr>
          <p:nvPr/>
        </p:nvPicPr>
        <p:blipFill>
          <a:blip r:embed="rId2" cstate="print"/>
          <a:srcRect t="10281"/>
          <a:stretch>
            <a:fillRect/>
          </a:stretch>
        </p:blipFill>
        <p:spPr>
          <a:xfrm>
            <a:off x="0" y="-8"/>
            <a:ext cx="9144000" cy="6152920"/>
          </a:xfrm>
          <a:prstGeom prst="rect">
            <a:avLst/>
          </a:prstGeom>
        </p:spPr>
      </p:pic>
      <p:grpSp>
        <p:nvGrpSpPr>
          <p:cNvPr id="2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9" name="Freihandform 8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ihandform 7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6" name="Grafik 5" descr="DEC_RGB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7" name="Grafik 6" descr="logokl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12" name="Textfeld 11"/>
          <p:cNvSpPr txBox="1"/>
          <p:nvPr/>
        </p:nvSpPr>
        <p:spPr>
          <a:xfrm>
            <a:off x="3578569" y="5258557"/>
            <a:ext cx="55654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About 800 accommodation establishments </a:t>
            </a:r>
          </a:p>
          <a:p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such as hotels, </a:t>
            </a:r>
            <a:r>
              <a:rPr lang="de-DE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guesthouses</a:t>
            </a:r>
            <a:r>
              <a:rPr lang="de-DE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 hostels in Berlin with more than 140,000 beds available</a:t>
            </a:r>
            <a:endParaRPr lang="en-GB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0"/>
            <a:ext cx="9144000" cy="63055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4" name="Freihandform 3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Freihandform 4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7" name="Grafik 6" descr="DEC_RGB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8" name="Grafik 7" descr="logok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10" name="Textfeld 9"/>
          <p:cNvSpPr txBox="1"/>
          <p:nvPr/>
        </p:nvSpPr>
        <p:spPr>
          <a:xfrm>
            <a:off x="963588" y="295265"/>
            <a:ext cx="3050835" cy="6124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266700">
              <a:lnSpc>
                <a:spcPct val="200000"/>
              </a:lnSpc>
            </a:pPr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Berlin Hotel Capacities</a:t>
            </a:r>
            <a:endParaRPr lang="en-GB" sz="13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Tabelle 10"/>
          <p:cNvGraphicFramePr>
            <a:graphicFrameLocks noGrp="1"/>
          </p:cNvGraphicFramePr>
          <p:nvPr/>
        </p:nvGraphicFramePr>
        <p:xfrm>
          <a:off x="1333500" y="1035040"/>
          <a:ext cx="5201349" cy="259588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543749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>
                          <a:latin typeface="Arial" pitchFamily="34" charset="0"/>
                          <a:cs typeface="Arial" pitchFamily="34" charset="0"/>
                        </a:rPr>
                        <a:t>CATEGORY</a:t>
                      </a:r>
                      <a:endParaRPr lang="de-DE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HOTELS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ROOMS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PRICES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de-DE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44</a:t>
                      </a:r>
                      <a:endParaRPr lang="de-DE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18,376</a:t>
                      </a:r>
                      <a:endParaRPr lang="de-DE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from</a:t>
                      </a:r>
                      <a:r>
                        <a:rPr lang="de-DE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150 €</a:t>
                      </a:r>
                      <a:endParaRPr lang="de-DE" sz="1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DE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****</a:t>
                      </a:r>
                      <a:endParaRPr lang="de-D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257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64,521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from</a:t>
                      </a:r>
                      <a:r>
                        <a:rPr lang="de-DE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r>
                        <a:rPr lang="de-DE" sz="18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€</a:t>
                      </a:r>
                      <a:endParaRPr lang="de-DE" sz="1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DE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***</a:t>
                      </a:r>
                      <a:endParaRPr lang="de-D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243</a:t>
                      </a:r>
                      <a:endParaRPr lang="de-DE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34,625</a:t>
                      </a:r>
                      <a:endParaRPr lang="de-DE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from</a:t>
                      </a:r>
                      <a:r>
                        <a:rPr lang="de-DE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r>
                        <a:rPr lang="de-DE" sz="18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€</a:t>
                      </a:r>
                      <a:endParaRPr lang="de-DE" sz="1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DE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**</a:t>
                      </a:r>
                      <a:endParaRPr lang="de-D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57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9,306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from</a:t>
                      </a:r>
                      <a:r>
                        <a:rPr lang="de-DE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50 €</a:t>
                      </a:r>
                      <a:endParaRPr lang="de-DE" sz="1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DE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Unranked</a:t>
                      </a:r>
                      <a:r>
                        <a:rPr lang="de-DE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de-D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DE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218</a:t>
                      </a:r>
                      <a:endParaRPr lang="de-D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DE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15,927</a:t>
                      </a:r>
                      <a:endParaRPr lang="de-D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from</a:t>
                      </a:r>
                      <a:r>
                        <a:rPr lang="de-DE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de-DE" sz="18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€</a:t>
                      </a:r>
                      <a:endParaRPr lang="de-DE" sz="1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DE" sz="18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Total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chemeClr val="bg1"/>
                          </a:solidFill>
                        </a:rPr>
                        <a:t>819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chemeClr val="bg1"/>
                          </a:solidFill>
                        </a:rPr>
                        <a:t>142,755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13" name="Textfeld 12"/>
          <p:cNvSpPr txBox="1"/>
          <p:nvPr/>
        </p:nvSpPr>
        <p:spPr>
          <a:xfrm>
            <a:off x="1315233" y="3745282"/>
            <a:ext cx="5379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* </a:t>
            </a:r>
            <a:r>
              <a:rPr lang="de-DE" dirty="0" err="1" smtClean="0">
                <a:latin typeface="Arial" pitchFamily="34" charset="0"/>
                <a:cs typeface="Arial" pitchFamily="34" charset="0"/>
              </a:rPr>
              <a:t>Includes</a:t>
            </a:r>
            <a:r>
              <a:rPr lang="de-DE" dirty="0" smtClean="0">
                <a:latin typeface="Arial" pitchFamily="34" charset="0"/>
                <a:cs typeface="Arial" pitchFamily="34" charset="0"/>
              </a:rPr>
              <a:t> normal </a:t>
            </a:r>
            <a:r>
              <a:rPr lang="de-DE" dirty="0" err="1" smtClean="0">
                <a:latin typeface="Arial" pitchFamily="34" charset="0"/>
                <a:cs typeface="Arial" pitchFamily="34" charset="0"/>
              </a:rPr>
              <a:t>hotels</a:t>
            </a:r>
            <a:r>
              <a:rPr lang="de-DE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de-DE" dirty="0" err="1" smtClean="0">
                <a:latin typeface="Arial" pitchFamily="34" charset="0"/>
                <a:cs typeface="Arial" pitchFamily="34" charset="0"/>
              </a:rPr>
              <a:t>guesthouses</a:t>
            </a:r>
            <a:r>
              <a:rPr lang="de-DE" dirty="0" smtClean="0">
                <a:latin typeface="Arial" pitchFamily="34" charset="0"/>
                <a:cs typeface="Arial" pitchFamily="34" charset="0"/>
              </a:rPr>
              <a:t> and </a:t>
            </a:r>
            <a:r>
              <a:rPr lang="de-DE" dirty="0" err="1" smtClean="0">
                <a:latin typeface="Arial" pitchFamily="34" charset="0"/>
                <a:cs typeface="Arial" pitchFamily="34" charset="0"/>
              </a:rPr>
              <a:t>hostels</a:t>
            </a: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Grafik 13" descr="be-berlin-white.png"/>
          <p:cNvPicPr>
            <a:picLocks noChangeAspect="1"/>
          </p:cNvPicPr>
          <p:nvPr/>
        </p:nvPicPr>
        <p:blipFill>
          <a:blip r:embed="rId4" cstate="print"/>
          <a:srcRect t="31868" b="35511"/>
          <a:stretch>
            <a:fillRect/>
          </a:stretch>
        </p:blipFill>
        <p:spPr>
          <a:xfrm>
            <a:off x="5705864" y="5613092"/>
            <a:ext cx="3174603" cy="1035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0" y="0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9" name="Freihandform 8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ihandform 7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6" name="Grafik 5" descr="DEC_RGB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7" name="Grafik 6" descr="logok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13" name="Textfeld 12"/>
          <p:cNvSpPr txBox="1"/>
          <p:nvPr/>
        </p:nvSpPr>
        <p:spPr>
          <a:xfrm>
            <a:off x="1763688" y="908720"/>
            <a:ext cx="3662669" cy="22082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266700">
              <a:lnSpc>
                <a:spcPct val="200000"/>
              </a:lnSpc>
            </a:pPr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CONTENTS</a:t>
            </a:r>
          </a:p>
          <a:p>
            <a:pPr marL="266700" indent="-266700">
              <a:lnSpc>
                <a:spcPct val="150000"/>
              </a:lnSpc>
              <a:buAutoNum type="arabicPeriod"/>
            </a:pPr>
            <a:r>
              <a:rPr lang="en-GB" sz="1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INTRODUCTION OF THE ASSOCIATIONS</a:t>
            </a:r>
          </a:p>
          <a:p>
            <a:pPr marL="266700" indent="-266700">
              <a:lnSpc>
                <a:spcPct val="150000"/>
              </a:lnSpc>
              <a:buAutoNum type="arabicPeriod"/>
            </a:pPr>
            <a:r>
              <a:rPr lang="en-GB" sz="1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CONFERENCE DETAILS</a:t>
            </a:r>
          </a:p>
          <a:p>
            <a:pPr marL="266700" indent="-266700">
              <a:lnSpc>
                <a:spcPct val="150000"/>
              </a:lnSpc>
              <a:buAutoNum type="arabicPeriod"/>
            </a:pPr>
            <a:r>
              <a:rPr lang="en-GB" sz="1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ACCOMMODATION</a:t>
            </a:r>
          </a:p>
          <a:p>
            <a:pPr marL="266700" indent="-266700">
              <a:lnSpc>
                <a:spcPct val="150000"/>
              </a:lnSpc>
              <a:buAutoNum type="arabicPeriod"/>
            </a:pPr>
            <a:r>
              <a:rPr lang="en-GB" sz="1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TRAVEL  AND TRANSPORTATION</a:t>
            </a:r>
          </a:p>
          <a:p>
            <a:pPr marL="266700" indent="-266700">
              <a:lnSpc>
                <a:spcPct val="150000"/>
              </a:lnSpc>
              <a:buAutoNum type="arabicPeriod"/>
            </a:pPr>
            <a:r>
              <a:rPr lang="en-GB" sz="1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BERLIN: THE “WOW” FACTORS…</a:t>
            </a:r>
            <a:endParaRPr lang="en-GB" sz="1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Grafik 9" descr="be-berlin-white.png"/>
          <p:cNvPicPr>
            <a:picLocks noChangeAspect="1"/>
          </p:cNvPicPr>
          <p:nvPr/>
        </p:nvPicPr>
        <p:blipFill>
          <a:blip r:embed="rId4" cstate="print"/>
          <a:srcRect t="31868" b="35511"/>
          <a:stretch>
            <a:fillRect/>
          </a:stretch>
        </p:blipFill>
        <p:spPr>
          <a:xfrm>
            <a:off x="5705864" y="5613092"/>
            <a:ext cx="3174603" cy="1035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0"/>
            <a:ext cx="9144000" cy="63055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" name="Gruppieren 12"/>
          <p:cNvGrpSpPr/>
          <p:nvPr/>
        </p:nvGrpSpPr>
        <p:grpSpPr>
          <a:xfrm>
            <a:off x="0" y="3944038"/>
            <a:ext cx="9153053" cy="2941345"/>
            <a:chOff x="0" y="3758220"/>
            <a:chExt cx="9153053" cy="3127164"/>
          </a:xfrm>
        </p:grpSpPr>
        <p:sp>
          <p:nvSpPr>
            <p:cNvPr id="4" name="Freihandform 3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Freihandform 4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7" name="Grafik 6" descr="DEC_RGB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8" name="Grafik 7" descr="logok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graphicFrame>
        <p:nvGraphicFramePr>
          <p:cNvPr id="21" name="Diagrammplatzhalter 10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062727585"/>
              </p:ext>
            </p:extLst>
          </p:nvPr>
        </p:nvGraphicFramePr>
        <p:xfrm>
          <a:off x="208058" y="0"/>
          <a:ext cx="8753476" cy="4616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Rechteck 21"/>
          <p:cNvSpPr/>
          <p:nvPr/>
        </p:nvSpPr>
        <p:spPr>
          <a:xfrm>
            <a:off x="4388693" y="5723129"/>
            <a:ext cx="37032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Good value for money in Berlin</a:t>
            </a:r>
          </a:p>
        </p:txBody>
      </p:sp>
      <p:sp>
        <p:nvSpPr>
          <p:cNvPr id="23" name="Rechteck 22"/>
          <p:cNvSpPr/>
          <p:nvPr/>
        </p:nvSpPr>
        <p:spPr>
          <a:xfrm>
            <a:off x="734551" y="4522291"/>
            <a:ext cx="4608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Ø 94 Euro per double room in Berlin (2018)</a:t>
            </a:r>
            <a:endParaRPr lang="de-DE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2440236" y="6627168"/>
            <a:ext cx="670376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dirty="0" smtClean="0">
                <a:latin typeface="Arial" pitchFamily="34" charset="0"/>
                <a:cs typeface="Arial" pitchFamily="34" charset="0"/>
              </a:rPr>
              <a:t>Source : Hotel Price Index </a:t>
            </a:r>
            <a:r>
              <a:rPr lang="de-DE" sz="900" dirty="0" err="1" smtClean="0">
                <a:latin typeface="Arial" pitchFamily="34" charset="0"/>
                <a:cs typeface="Arial" pitchFamily="34" charset="0"/>
              </a:rPr>
              <a:t>Trivago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, Durchschnittspreis bezahlt via </a:t>
            </a:r>
            <a:r>
              <a:rPr lang="de-DE" sz="900" dirty="0" err="1" smtClean="0">
                <a:latin typeface="Arial" pitchFamily="34" charset="0"/>
                <a:cs typeface="Arial" pitchFamily="34" charset="0"/>
              </a:rPr>
              <a:t>Trivago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 / Doppelzimmer /</a:t>
            </a:r>
            <a:r>
              <a:rPr lang="en-GB" sz="900" dirty="0" smtClean="0">
                <a:latin typeface="Arial" pitchFamily="34" charset="0"/>
                <a:cs typeface="Arial" pitchFamily="34" charset="0"/>
              </a:rPr>
              <a:t>Feb  2018- Feb 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/>
          <p:cNvGrpSpPr/>
          <p:nvPr/>
        </p:nvGrpSpPr>
        <p:grpSpPr>
          <a:xfrm>
            <a:off x="0" y="0"/>
            <a:ext cx="9144000" cy="5553050"/>
            <a:chOff x="0" y="0"/>
            <a:chExt cx="9144000" cy="5553050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25738" t="26265" r="9260" b="10575"/>
            <a:stretch>
              <a:fillRect/>
            </a:stretch>
          </p:blipFill>
          <p:spPr bwMode="auto">
            <a:xfrm>
              <a:off x="0" y="0"/>
              <a:ext cx="9144000" cy="5553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Gerade Verbindung 12"/>
            <p:cNvCxnSpPr/>
            <p:nvPr/>
          </p:nvCxnSpPr>
          <p:spPr>
            <a:xfrm flipH="1" flipV="1">
              <a:off x="5989320" y="3044952"/>
              <a:ext cx="792480" cy="35356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48997" t="33912" r="22203" b="43547"/>
            <a:stretch>
              <a:fillRect/>
            </a:stretch>
          </p:blipFill>
          <p:spPr bwMode="auto">
            <a:xfrm>
              <a:off x="4056611" y="3842566"/>
              <a:ext cx="1729047" cy="8458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59470" t="46479" r="22701" b="40754"/>
            <a:stretch>
              <a:fillRect/>
            </a:stretch>
          </p:blipFill>
          <p:spPr bwMode="auto">
            <a:xfrm>
              <a:off x="6384175" y="3369852"/>
              <a:ext cx="1645920" cy="736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6" name="Gerade Verbindung 15"/>
            <p:cNvCxnSpPr/>
            <p:nvPr/>
          </p:nvCxnSpPr>
          <p:spPr>
            <a:xfrm flipV="1">
              <a:off x="6592824" y="1225296"/>
              <a:ext cx="676656" cy="356616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47751" t="39896" r="23948" b="41353"/>
            <a:stretch>
              <a:fillRect/>
            </a:stretch>
          </p:blipFill>
          <p:spPr bwMode="auto">
            <a:xfrm>
              <a:off x="6665145" y="539137"/>
              <a:ext cx="1747335" cy="7235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8" name="Gerade Verbindung 17"/>
            <p:cNvCxnSpPr/>
            <p:nvPr/>
          </p:nvCxnSpPr>
          <p:spPr>
            <a:xfrm flipV="1">
              <a:off x="4971288" y="3291840"/>
              <a:ext cx="762000" cy="54559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/>
          </p:nvCxnSpPr>
          <p:spPr>
            <a:xfrm>
              <a:off x="7031662" y="2527527"/>
              <a:ext cx="702179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Grafik 19" descr="logo estrel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22518" y="2216852"/>
              <a:ext cx="1224876" cy="596106"/>
            </a:xfrm>
            <a:prstGeom prst="rect">
              <a:avLst/>
            </a:prstGeom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67438" t="57718" r="31400" b="40423"/>
            <a:stretch>
              <a:fillRect/>
            </a:stretch>
          </p:blipFill>
          <p:spPr bwMode="auto">
            <a:xfrm>
              <a:off x="5774576" y="2111433"/>
              <a:ext cx="163483" cy="163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67438" t="57718" r="31400" b="40423"/>
            <a:stretch>
              <a:fillRect/>
            </a:stretch>
          </p:blipFill>
          <p:spPr bwMode="auto">
            <a:xfrm>
              <a:off x="6591994" y="2818015"/>
              <a:ext cx="163483" cy="163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67438" t="57718" r="31400" b="40423"/>
            <a:stretch>
              <a:fillRect/>
            </a:stretch>
          </p:blipFill>
          <p:spPr bwMode="auto">
            <a:xfrm>
              <a:off x="5073535" y="2593571"/>
              <a:ext cx="163483" cy="163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67438" t="57718" r="31400" b="40423"/>
            <a:stretch>
              <a:fillRect/>
            </a:stretch>
          </p:blipFill>
          <p:spPr bwMode="auto">
            <a:xfrm>
              <a:off x="5480859" y="1787236"/>
              <a:ext cx="163483" cy="163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67438" t="57718" r="31400" b="40423"/>
            <a:stretch>
              <a:fillRect/>
            </a:stretch>
          </p:blipFill>
          <p:spPr bwMode="auto">
            <a:xfrm>
              <a:off x="5286895" y="1562792"/>
              <a:ext cx="163483" cy="163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67438" t="57718" r="31400" b="40423"/>
            <a:stretch>
              <a:fillRect/>
            </a:stretch>
          </p:blipFill>
          <p:spPr bwMode="auto">
            <a:xfrm>
              <a:off x="1740132" y="3143596"/>
              <a:ext cx="163483" cy="163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67438" t="57718" r="31400" b="40423"/>
            <a:stretch>
              <a:fillRect/>
            </a:stretch>
          </p:blipFill>
          <p:spPr bwMode="auto">
            <a:xfrm>
              <a:off x="5496099" y="0"/>
              <a:ext cx="163483" cy="163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67438" t="57718" r="31400" b="40423"/>
            <a:stretch>
              <a:fillRect/>
            </a:stretch>
          </p:blipFill>
          <p:spPr bwMode="auto">
            <a:xfrm>
              <a:off x="4850478" y="1058488"/>
              <a:ext cx="163483" cy="163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67438" t="57718" r="31400" b="40423"/>
            <a:stretch>
              <a:fillRect/>
            </a:stretch>
          </p:blipFill>
          <p:spPr bwMode="auto">
            <a:xfrm>
              <a:off x="3214256" y="87284"/>
              <a:ext cx="163483" cy="163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67438" t="57718" r="31400" b="40423"/>
            <a:stretch>
              <a:fillRect/>
            </a:stretch>
          </p:blipFill>
          <p:spPr bwMode="auto">
            <a:xfrm>
              <a:off x="342028" y="1453944"/>
              <a:ext cx="163483" cy="163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9" name="Freihandform 8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ihandform 7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6" name="Grafik 5" descr="DEC_RGB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7" name="Grafik 6" descr="logokl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31" name="Textfeld 30"/>
          <p:cNvSpPr txBox="1"/>
          <p:nvPr/>
        </p:nvSpPr>
        <p:spPr>
          <a:xfrm>
            <a:off x="5421969" y="5294323"/>
            <a:ext cx="331879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Selection of hotels </a:t>
            </a:r>
          </a:p>
          <a:p>
            <a:pPr algn="r"/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some examples of hotels </a:t>
            </a:r>
          </a:p>
          <a:p>
            <a:pPr algn="r"/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near the Conference Venue</a:t>
            </a:r>
            <a:endParaRPr lang="en-GB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/>
          <a:srcRect l="45397" t="92810" r="25390" b="5325"/>
          <a:stretch>
            <a:fillRect/>
          </a:stretch>
        </p:blipFill>
        <p:spPr bwMode="auto">
          <a:xfrm>
            <a:off x="0" y="4936435"/>
            <a:ext cx="3895594" cy="155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0" y="0"/>
            <a:ext cx="9144000" cy="55172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4" name="Freihandform 3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Freihandform 4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7" name="Grafik 6" descr="DEC_RGB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8" name="Grafik 7" descr="logok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9" name="Textfeld 8"/>
          <p:cNvSpPr txBox="1"/>
          <p:nvPr/>
        </p:nvSpPr>
        <p:spPr>
          <a:xfrm>
            <a:off x="1763688" y="1139548"/>
            <a:ext cx="4427751" cy="2769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/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 TRAVEL AND TRANSPORTATION</a:t>
            </a:r>
            <a:endParaRPr lang="en-GB" sz="13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66700" indent="-266700">
              <a:lnSpc>
                <a:spcPct val="200000"/>
              </a:lnSpc>
            </a:pPr>
            <a:r>
              <a:rPr lang="en-GB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marL="266700" indent="-266700">
              <a:lnSpc>
                <a:spcPct val="200000"/>
              </a:lnSpc>
            </a:pPr>
            <a:r>
              <a:rPr lang="en-GB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Travelling by Plane</a:t>
            </a:r>
          </a:p>
          <a:p>
            <a:pPr marL="266700" indent="-266700">
              <a:lnSpc>
                <a:spcPct val="200000"/>
              </a:lnSpc>
            </a:pPr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Map of Flight Destinations</a:t>
            </a:r>
          </a:p>
          <a:p>
            <a:pPr marL="266700" lvl="0" indent="-266700">
              <a:lnSpc>
                <a:spcPct val="200000"/>
              </a:lnSpc>
            </a:pPr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GB" altLang="de-D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Geographical Position and Arrival</a:t>
            </a:r>
          </a:p>
          <a:p>
            <a:pPr marL="266700" indent="-266700">
              <a:lnSpc>
                <a:spcPct val="200000"/>
              </a:lnSpc>
            </a:pP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Grafik 9" descr="be-berlin-white.png"/>
          <p:cNvPicPr>
            <a:picLocks noChangeAspect="1"/>
          </p:cNvPicPr>
          <p:nvPr/>
        </p:nvPicPr>
        <p:blipFill>
          <a:blip r:embed="rId4" cstate="print"/>
          <a:srcRect t="31868" b="35511"/>
          <a:stretch>
            <a:fillRect/>
          </a:stretch>
        </p:blipFill>
        <p:spPr>
          <a:xfrm>
            <a:off x="5705864" y="5613092"/>
            <a:ext cx="3174603" cy="1035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 l="17546" t="22963" r="21975" b="11338"/>
          <a:stretch>
            <a:fillRect/>
          </a:stretch>
        </p:blipFill>
        <p:spPr bwMode="auto">
          <a:xfrm>
            <a:off x="0" y="0"/>
            <a:ext cx="8064896" cy="5475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/>
          <a:srcRect l="17546" t="51970" r="76139" b="11338"/>
          <a:stretch>
            <a:fillRect/>
          </a:stretch>
        </p:blipFill>
        <p:spPr bwMode="auto">
          <a:xfrm>
            <a:off x="0" y="2121408"/>
            <a:ext cx="842078" cy="3058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hteck 16"/>
          <p:cNvSpPr/>
          <p:nvPr/>
        </p:nvSpPr>
        <p:spPr>
          <a:xfrm>
            <a:off x="7330072" y="4147315"/>
            <a:ext cx="310341" cy="2216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" name="Gruppieren 12"/>
          <p:cNvGrpSpPr/>
          <p:nvPr/>
        </p:nvGrpSpPr>
        <p:grpSpPr>
          <a:xfrm>
            <a:off x="-9053" y="3730836"/>
            <a:ext cx="9153053" cy="3127164"/>
            <a:chOff x="0" y="3758220"/>
            <a:chExt cx="9153053" cy="3127164"/>
          </a:xfrm>
        </p:grpSpPr>
        <p:sp>
          <p:nvSpPr>
            <p:cNvPr id="4" name="Freihandform 3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Freihandform 4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7" name="Grafik 6" descr="DEC_RGB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8" name="Grafik 7" descr="logokl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10" name="Rechteck 9"/>
          <p:cNvSpPr/>
          <p:nvPr/>
        </p:nvSpPr>
        <p:spPr>
          <a:xfrm>
            <a:off x="2871348" y="5663684"/>
            <a:ext cx="23584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Travelling by Plane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5531072" y="6080865"/>
            <a:ext cx="30187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Direct flights to all major German airports,</a:t>
            </a:r>
            <a:b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flight time less than one hour.</a:t>
            </a:r>
            <a:endParaRPr lang="en-GB" dirty="0"/>
          </a:p>
        </p:txBody>
      </p:sp>
      <p:sp>
        <p:nvSpPr>
          <p:cNvPr id="12" name="Textfeld 11"/>
          <p:cNvSpPr txBox="1"/>
          <p:nvPr/>
        </p:nvSpPr>
        <p:spPr>
          <a:xfrm>
            <a:off x="5536922" y="5213568"/>
            <a:ext cx="3607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Direct flights from all major European airports e.g.:</a:t>
            </a:r>
          </a:p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Paris (CDG)	Brussels	Amsterdam</a:t>
            </a:r>
          </a:p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Madrid	Zurich	Vienna</a:t>
            </a:r>
          </a:p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London	Rome (CIA)	Manchester</a:t>
            </a:r>
            <a:endParaRPr lang="en-GB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 l="23668" t="13495" r="69061" b="79291"/>
          <a:stretch>
            <a:fillRect/>
          </a:stretch>
        </p:blipFill>
        <p:spPr bwMode="auto">
          <a:xfrm>
            <a:off x="7339526" y="33130"/>
            <a:ext cx="969587" cy="601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 l="72184" t="65192" r="21975" b="11338"/>
          <a:stretch>
            <a:fillRect/>
          </a:stretch>
        </p:blipFill>
        <p:spPr bwMode="auto">
          <a:xfrm>
            <a:off x="7277622" y="2173357"/>
            <a:ext cx="778923" cy="1956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/>
          <a:srcRect l="17546" t="13495" r="76962" b="68986"/>
          <a:stretch>
            <a:fillRect/>
          </a:stretch>
        </p:blipFill>
        <p:spPr bwMode="auto">
          <a:xfrm>
            <a:off x="0" y="25318"/>
            <a:ext cx="732350" cy="1460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/>
          <a:srcRect l="33175" t="15721" r="61409" b="79291"/>
          <a:stretch>
            <a:fillRect/>
          </a:stretch>
        </p:blipFill>
        <p:spPr bwMode="auto">
          <a:xfrm>
            <a:off x="7321826" y="589723"/>
            <a:ext cx="722244" cy="415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/>
          <a:srcRect l="40168" t="15880" r="54164" b="79291"/>
          <a:stretch>
            <a:fillRect/>
          </a:stretch>
        </p:blipFill>
        <p:spPr bwMode="auto">
          <a:xfrm>
            <a:off x="7381461" y="960789"/>
            <a:ext cx="755828" cy="402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 l="72184" t="52472" r="21975" b="36000"/>
          <a:stretch>
            <a:fillRect/>
          </a:stretch>
        </p:blipFill>
        <p:spPr bwMode="auto">
          <a:xfrm>
            <a:off x="7277622" y="1808922"/>
            <a:ext cx="778923" cy="960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hteck 22"/>
          <p:cNvSpPr/>
          <p:nvPr/>
        </p:nvSpPr>
        <p:spPr>
          <a:xfrm>
            <a:off x="1436398" y="0"/>
            <a:ext cx="4629794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de-DE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Berlin </a:t>
            </a:r>
            <a:r>
              <a:rPr lang="de-DE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is</a:t>
            </a:r>
            <a:r>
              <a:rPr lang="de-DE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literally</a:t>
            </a:r>
            <a:r>
              <a:rPr lang="de-DE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de-DE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de-DE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center</a:t>
            </a:r>
            <a:r>
              <a:rPr lang="de-DE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of Europe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hteck 30"/>
          <p:cNvSpPr/>
          <p:nvPr/>
        </p:nvSpPr>
        <p:spPr>
          <a:xfrm>
            <a:off x="0" y="0"/>
            <a:ext cx="9144000" cy="63055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uppieren 12"/>
          <p:cNvGrpSpPr/>
          <p:nvPr/>
        </p:nvGrpSpPr>
        <p:grpSpPr>
          <a:xfrm>
            <a:off x="0" y="4583016"/>
            <a:ext cx="9153053" cy="2302367"/>
            <a:chOff x="0" y="3758220"/>
            <a:chExt cx="9153053" cy="3127164"/>
          </a:xfrm>
        </p:grpSpPr>
        <p:sp>
          <p:nvSpPr>
            <p:cNvPr id="4" name="Freihandform 3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Freihandform 4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7" name="Grafik 6" descr="DEC_RGB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8" name="Grafik 7" descr="logok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11" name="Titel 1"/>
          <p:cNvSpPr txBox="1">
            <a:spLocks/>
          </p:cNvSpPr>
          <p:nvPr/>
        </p:nvSpPr>
        <p:spPr>
          <a:xfrm>
            <a:off x="4531955" y="5804145"/>
            <a:ext cx="4557711" cy="985838"/>
          </a:xfrm>
          <a:prstGeom prst="rect">
            <a:avLst/>
          </a:prstGeom>
        </p:spPr>
        <p:txBody>
          <a:bodyPr/>
          <a:lstStyle/>
          <a:p>
            <a: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de-DE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Geographical Position and Arrival</a:t>
            </a:r>
          </a:p>
        </p:txBody>
      </p:sp>
      <p:pic>
        <p:nvPicPr>
          <p:cNvPr id="15" name="Picture 16" descr="ICE Zug der Deutschen Bahn von vorne. (Quelle: Deutsche Bahn AG).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50765" y="4174291"/>
            <a:ext cx="1702876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13" descr="Dynamisches Verkehrsleitsystem Nürnberg (Foto: Christine Dierenbach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67841" y="2816043"/>
            <a:ext cx="1755139" cy="129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5" name="Textfeld 14"/>
          <p:cNvSpPr txBox="1">
            <a:spLocks noChangeArrowheads="1"/>
          </p:cNvSpPr>
          <p:nvPr/>
        </p:nvSpPr>
        <p:spPr bwMode="auto">
          <a:xfrm>
            <a:off x="4681179" y="6201813"/>
            <a:ext cx="38703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1" hangingPunct="1">
              <a:buFont typeface="Arial" charset="0"/>
              <a:buChar char="•"/>
            </a:pPr>
            <a:r>
              <a:rPr lang="en-GB" altLang="de-DE" sz="140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Situated in the centre of Europe</a:t>
            </a:r>
          </a:p>
          <a:p>
            <a:pPr marL="285750" indent="-285750" eaLnBrk="1" hangingPunct="1">
              <a:buFont typeface="Arial" charset="0"/>
              <a:buChar char="•"/>
            </a:pPr>
            <a:r>
              <a:rPr lang="en-GB" altLang="de-DE" sz="140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Quick and easy to reach</a:t>
            </a:r>
            <a:endParaRPr lang="en-GB" altLang="de-DE" sz="140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" name="Grafik 26" descr="eucaps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87778" y="-1"/>
            <a:ext cx="5112163" cy="5030548"/>
          </a:xfrm>
          <a:prstGeom prst="rect">
            <a:avLst/>
          </a:prstGeom>
        </p:spPr>
      </p:pic>
      <p:pic>
        <p:nvPicPr>
          <p:cNvPr id="28" name="Grafik 27" descr="Train_Austria.svg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19934" y="4569347"/>
            <a:ext cx="546699" cy="546700"/>
          </a:xfrm>
          <a:prstGeom prst="rect">
            <a:avLst/>
          </a:prstGeom>
        </p:spPr>
      </p:pic>
      <p:pic>
        <p:nvPicPr>
          <p:cNvPr id="32" name="Grafik 31" descr="19789279.jpg"/>
          <p:cNvPicPr>
            <a:picLocks noChangeAspect="1"/>
          </p:cNvPicPr>
          <p:nvPr/>
        </p:nvPicPr>
        <p:blipFill>
          <a:blip r:embed="rId9" cstate="print"/>
          <a:srcRect l="17564" t="18032" r="19321" b="19516"/>
          <a:stretch>
            <a:fillRect/>
          </a:stretch>
        </p:blipFill>
        <p:spPr>
          <a:xfrm rot="15862751">
            <a:off x="3634377" y="1434702"/>
            <a:ext cx="394466" cy="420763"/>
          </a:xfrm>
          <a:prstGeom prst="rect">
            <a:avLst/>
          </a:prstGeom>
        </p:spPr>
      </p:pic>
      <p:pic>
        <p:nvPicPr>
          <p:cNvPr id="33" name="Grafik 32" descr="Sinnbild_LKW.svg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408017" y="2718310"/>
            <a:ext cx="504828" cy="252414"/>
          </a:xfrm>
          <a:prstGeom prst="rect">
            <a:avLst/>
          </a:prstGeom>
        </p:spPr>
      </p:pic>
      <p:sp>
        <p:nvSpPr>
          <p:cNvPr id="34" name="Ellipse 33"/>
          <p:cNvSpPr/>
          <p:nvPr/>
        </p:nvSpPr>
        <p:spPr>
          <a:xfrm>
            <a:off x="5658839" y="2599965"/>
            <a:ext cx="869330" cy="869330"/>
          </a:xfrm>
          <a:prstGeom prst="ellipse">
            <a:avLst/>
          </a:prstGeom>
          <a:solidFill>
            <a:srgbClr val="6EA16B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Ellipse 34"/>
          <p:cNvSpPr/>
          <p:nvPr/>
        </p:nvSpPr>
        <p:spPr>
          <a:xfrm>
            <a:off x="5112002" y="2053129"/>
            <a:ext cx="1963003" cy="1963004"/>
          </a:xfrm>
          <a:prstGeom prst="ellipse">
            <a:avLst/>
          </a:prstGeom>
          <a:solidFill>
            <a:srgbClr val="6EA16B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/>
          <p:cNvSpPr/>
          <p:nvPr/>
        </p:nvSpPr>
        <p:spPr>
          <a:xfrm>
            <a:off x="4160369" y="1211841"/>
            <a:ext cx="3785792" cy="3785793"/>
          </a:xfrm>
          <a:prstGeom prst="ellipse">
            <a:avLst/>
          </a:prstGeom>
          <a:solidFill>
            <a:srgbClr val="6EA16B">
              <a:alpha val="2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37" name="Gerade Verbindung mit Pfeil 36"/>
          <p:cNvCxnSpPr/>
          <p:nvPr/>
        </p:nvCxnSpPr>
        <p:spPr>
          <a:xfrm flipH="1" flipV="1">
            <a:off x="3851442" y="1337340"/>
            <a:ext cx="2243681" cy="168276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/>
          <p:nvPr/>
        </p:nvCxnSpPr>
        <p:spPr>
          <a:xfrm flipH="1">
            <a:off x="3402706" y="3020101"/>
            <a:ext cx="2692418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/>
          <p:cNvCxnSpPr/>
          <p:nvPr/>
        </p:nvCxnSpPr>
        <p:spPr>
          <a:xfrm flipH="1">
            <a:off x="4636731" y="3020101"/>
            <a:ext cx="1458393" cy="2166259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hteck 39"/>
          <p:cNvSpPr/>
          <p:nvPr/>
        </p:nvSpPr>
        <p:spPr>
          <a:xfrm>
            <a:off x="5510411" y="3020101"/>
            <a:ext cx="392601" cy="140215"/>
          </a:xfrm>
          <a:prstGeom prst="rect">
            <a:avLst/>
          </a:prstGeom>
          <a:solidFill>
            <a:schemeClr val="accent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 smtClean="0"/>
              <a:t>5 </a:t>
            </a:r>
            <a:r>
              <a:rPr lang="de-DE" sz="900" b="1" dirty="0" err="1" smtClean="0"/>
              <a:t>hr</a:t>
            </a:r>
            <a:endParaRPr lang="de-DE" sz="900" b="1" dirty="0"/>
          </a:p>
        </p:txBody>
      </p:sp>
      <p:sp>
        <p:nvSpPr>
          <p:cNvPr id="41" name="Rechteck 40"/>
          <p:cNvSpPr/>
          <p:nvPr/>
        </p:nvSpPr>
        <p:spPr>
          <a:xfrm>
            <a:off x="4917191" y="3020101"/>
            <a:ext cx="427893" cy="140215"/>
          </a:xfrm>
          <a:prstGeom prst="rect">
            <a:avLst/>
          </a:prstGeom>
          <a:solidFill>
            <a:schemeClr val="accent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 smtClean="0"/>
              <a:t>10 </a:t>
            </a:r>
            <a:r>
              <a:rPr lang="de-DE" sz="900" b="1" dirty="0" err="1" smtClean="0"/>
              <a:t>hr</a:t>
            </a:r>
            <a:endParaRPr lang="de-DE" sz="900" b="1" dirty="0"/>
          </a:p>
        </p:txBody>
      </p:sp>
      <p:sp>
        <p:nvSpPr>
          <p:cNvPr id="42" name="Rechteck 41"/>
          <p:cNvSpPr/>
          <p:nvPr/>
        </p:nvSpPr>
        <p:spPr>
          <a:xfrm>
            <a:off x="3798186" y="3020101"/>
            <a:ext cx="432992" cy="140215"/>
          </a:xfrm>
          <a:prstGeom prst="rect">
            <a:avLst/>
          </a:prstGeom>
          <a:solidFill>
            <a:schemeClr val="accent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 smtClean="0"/>
              <a:t>24</a:t>
            </a:r>
            <a:r>
              <a:rPr lang="de-DE" sz="900" dirty="0" smtClean="0"/>
              <a:t> </a:t>
            </a:r>
            <a:r>
              <a:rPr lang="de-DE" sz="900" dirty="0" err="1" smtClean="0"/>
              <a:t>hr</a:t>
            </a:r>
            <a:endParaRPr lang="de-DE" sz="900" dirty="0"/>
          </a:p>
        </p:txBody>
      </p:sp>
      <p:sp>
        <p:nvSpPr>
          <p:cNvPr id="43" name="Rechteck 42"/>
          <p:cNvSpPr/>
          <p:nvPr/>
        </p:nvSpPr>
        <p:spPr>
          <a:xfrm rot="18409596">
            <a:off x="5626701" y="2492190"/>
            <a:ext cx="392601" cy="140215"/>
          </a:xfrm>
          <a:prstGeom prst="rect">
            <a:avLst/>
          </a:prstGeom>
          <a:solidFill>
            <a:schemeClr val="accent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 smtClean="0"/>
              <a:t>1 </a:t>
            </a:r>
            <a:r>
              <a:rPr lang="de-DE" sz="900" b="1" dirty="0" err="1" smtClean="0"/>
              <a:t>hr</a:t>
            </a:r>
            <a:endParaRPr lang="de-DE" sz="900" b="1" dirty="0"/>
          </a:p>
        </p:txBody>
      </p:sp>
      <p:sp>
        <p:nvSpPr>
          <p:cNvPr id="44" name="Rechteck 43"/>
          <p:cNvSpPr/>
          <p:nvPr/>
        </p:nvSpPr>
        <p:spPr>
          <a:xfrm rot="18409596">
            <a:off x="5191279" y="2168951"/>
            <a:ext cx="392601" cy="140215"/>
          </a:xfrm>
          <a:prstGeom prst="rect">
            <a:avLst/>
          </a:prstGeom>
          <a:solidFill>
            <a:schemeClr val="accent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/>
              <a:t>2</a:t>
            </a:r>
            <a:r>
              <a:rPr lang="de-DE" sz="900" b="1" dirty="0" smtClean="0"/>
              <a:t> </a:t>
            </a:r>
            <a:r>
              <a:rPr lang="de-DE" sz="900" b="1" dirty="0" err="1" smtClean="0"/>
              <a:t>hr</a:t>
            </a:r>
            <a:endParaRPr lang="de-DE" sz="900" b="1" dirty="0"/>
          </a:p>
        </p:txBody>
      </p:sp>
      <p:sp>
        <p:nvSpPr>
          <p:cNvPr id="45" name="Rechteck 44"/>
          <p:cNvSpPr/>
          <p:nvPr/>
        </p:nvSpPr>
        <p:spPr>
          <a:xfrm rot="18409596">
            <a:off x="4471575" y="1630838"/>
            <a:ext cx="392601" cy="140215"/>
          </a:xfrm>
          <a:prstGeom prst="rect">
            <a:avLst/>
          </a:prstGeom>
          <a:solidFill>
            <a:schemeClr val="accent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 smtClean="0"/>
              <a:t>3 </a:t>
            </a:r>
            <a:r>
              <a:rPr lang="de-DE" sz="900" b="1" dirty="0" err="1" smtClean="0"/>
              <a:t>hr</a:t>
            </a:r>
            <a:endParaRPr lang="de-DE" sz="900" b="1" dirty="0"/>
          </a:p>
        </p:txBody>
      </p:sp>
      <p:sp>
        <p:nvSpPr>
          <p:cNvPr id="46" name="Rechteck 45"/>
          <p:cNvSpPr/>
          <p:nvPr/>
        </p:nvSpPr>
        <p:spPr>
          <a:xfrm rot="2181496">
            <a:off x="5758105" y="3527083"/>
            <a:ext cx="431778" cy="140215"/>
          </a:xfrm>
          <a:prstGeom prst="rect">
            <a:avLst/>
          </a:prstGeom>
          <a:solidFill>
            <a:schemeClr val="accent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 smtClean="0"/>
              <a:t>5 </a:t>
            </a:r>
            <a:r>
              <a:rPr lang="de-DE" sz="900" b="1" dirty="0" err="1" smtClean="0"/>
              <a:t>hr</a:t>
            </a:r>
            <a:endParaRPr lang="de-DE" sz="900" b="1" dirty="0"/>
          </a:p>
        </p:txBody>
      </p:sp>
      <p:sp>
        <p:nvSpPr>
          <p:cNvPr id="47" name="Rechteck 46"/>
          <p:cNvSpPr/>
          <p:nvPr/>
        </p:nvSpPr>
        <p:spPr>
          <a:xfrm rot="2181496">
            <a:off x="5464356" y="3969087"/>
            <a:ext cx="431522" cy="140215"/>
          </a:xfrm>
          <a:prstGeom prst="rect">
            <a:avLst/>
          </a:prstGeom>
          <a:solidFill>
            <a:schemeClr val="accent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 smtClean="0"/>
              <a:t>10 </a:t>
            </a:r>
            <a:r>
              <a:rPr lang="de-DE" sz="900" b="1" dirty="0" err="1" smtClean="0"/>
              <a:t>hr</a:t>
            </a:r>
            <a:endParaRPr lang="de-DE" sz="900" b="1" dirty="0"/>
          </a:p>
        </p:txBody>
      </p:sp>
      <p:sp>
        <p:nvSpPr>
          <p:cNvPr id="48" name="Rechteck 47"/>
          <p:cNvSpPr/>
          <p:nvPr/>
        </p:nvSpPr>
        <p:spPr>
          <a:xfrm rot="2181496">
            <a:off x="4917210" y="4779601"/>
            <a:ext cx="426791" cy="140215"/>
          </a:xfrm>
          <a:prstGeom prst="rect">
            <a:avLst/>
          </a:prstGeom>
          <a:solidFill>
            <a:schemeClr val="accent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 smtClean="0"/>
              <a:t>24 </a:t>
            </a:r>
            <a:r>
              <a:rPr lang="de-DE" sz="900" b="1" dirty="0" err="1" smtClean="0"/>
              <a:t>hr</a:t>
            </a:r>
            <a:endParaRPr lang="de-DE" sz="900" b="1" dirty="0"/>
          </a:p>
        </p:txBody>
      </p:sp>
      <p:sp>
        <p:nvSpPr>
          <p:cNvPr id="49" name="Rechteck 48"/>
          <p:cNvSpPr/>
          <p:nvPr/>
        </p:nvSpPr>
        <p:spPr>
          <a:xfrm>
            <a:off x="0" y="4555342"/>
            <a:ext cx="19672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High Speed Train</a:t>
            </a:r>
            <a:br>
              <a:rPr lang="en-GB" alt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GB" alt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Connection</a:t>
            </a:r>
          </a:p>
        </p:txBody>
      </p:sp>
      <p:pic>
        <p:nvPicPr>
          <p:cNvPr id="50" name="Grafik 49" descr="Flughafen-Tegel.jpg"/>
          <p:cNvPicPr>
            <a:picLocks noChangeAspect="1"/>
          </p:cNvPicPr>
          <p:nvPr/>
        </p:nvPicPr>
        <p:blipFill>
          <a:blip r:embed="rId11" cstate="print"/>
          <a:srcRect r="11472"/>
          <a:stretch>
            <a:fillRect/>
          </a:stretch>
        </p:blipFill>
        <p:spPr>
          <a:xfrm>
            <a:off x="1762698" y="152171"/>
            <a:ext cx="1983037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" name="Grafik 50" descr="Schönefeld.jpg"/>
          <p:cNvPicPr>
            <a:picLocks noChangeAspect="1"/>
          </p:cNvPicPr>
          <p:nvPr/>
        </p:nvPicPr>
        <p:blipFill>
          <a:blip r:embed="rId12" cstate="print"/>
          <a:srcRect l="22137" r="7891"/>
          <a:stretch>
            <a:fillRect/>
          </a:stretch>
        </p:blipFill>
        <p:spPr>
          <a:xfrm>
            <a:off x="1240934" y="1482253"/>
            <a:ext cx="1763299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2" name="Rechteck 51"/>
          <p:cNvSpPr/>
          <p:nvPr/>
        </p:nvSpPr>
        <p:spPr>
          <a:xfrm>
            <a:off x="125501" y="350347"/>
            <a:ext cx="147989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Two Airports</a:t>
            </a:r>
            <a:br>
              <a:rPr lang="en-GB" alt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GB" alt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GB" altLang="de-DE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rd</a:t>
            </a:r>
            <a:r>
              <a:rPr lang="en-GB" alt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under</a:t>
            </a:r>
            <a:br>
              <a:rPr lang="en-GB" alt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GB" alt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Construction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0"/>
            <a:ext cx="9144000" cy="55172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4" name="Freihandform 3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Freihandform 4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7" name="Grafik 6" descr="DEC_RGB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8" name="Grafik 7" descr="logok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12" name="Textfeld 11"/>
          <p:cNvSpPr txBox="1"/>
          <p:nvPr/>
        </p:nvSpPr>
        <p:spPr>
          <a:xfrm>
            <a:off x="1763688" y="1139548"/>
            <a:ext cx="4577535" cy="3262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/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5. BERLIN: </a:t>
            </a:r>
            <a:r>
              <a:rPr lang="en-GB" altLang="de-DE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“WOW” FACTORS… </a:t>
            </a:r>
          </a:p>
          <a:p>
            <a:pPr marL="266700" indent="-266700">
              <a:lnSpc>
                <a:spcPct val="200000"/>
              </a:lnSpc>
            </a:pPr>
            <a:r>
              <a:rPr lang="en-GB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marL="266700" indent="-266700">
              <a:lnSpc>
                <a:spcPct val="200000"/>
              </a:lnSpc>
            </a:pPr>
            <a:r>
              <a:rPr lang="en-GB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GB" altLang="de-D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Berlin in Brief</a:t>
            </a:r>
          </a:p>
          <a:p>
            <a:pPr marL="266700" indent="-266700">
              <a:lnSpc>
                <a:spcPct val="200000"/>
              </a:lnSpc>
            </a:pPr>
            <a:r>
              <a:rPr lang="en-GB" altLang="de-DE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GB" altLang="de-D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History &amp; Culture / Museums</a:t>
            </a:r>
          </a:p>
          <a:p>
            <a:pPr marL="266700" indent="-266700">
              <a:lnSpc>
                <a:spcPct val="200000"/>
              </a:lnSpc>
            </a:pPr>
            <a:r>
              <a:rPr lang="en-GB" altLang="de-D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Social Program</a:t>
            </a:r>
          </a:p>
          <a:p>
            <a:pPr marL="266700" indent="-266700">
              <a:lnSpc>
                <a:spcPct val="200000"/>
              </a:lnSpc>
            </a:pPr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Culinary Highlights</a:t>
            </a:r>
            <a:endParaRPr lang="en-GB" altLang="de-DE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66700" indent="-266700">
              <a:lnSpc>
                <a:spcPct val="200000"/>
              </a:lnSpc>
            </a:pP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Grafik 10" descr="be-berlin-white.png"/>
          <p:cNvPicPr>
            <a:picLocks noChangeAspect="1"/>
          </p:cNvPicPr>
          <p:nvPr/>
        </p:nvPicPr>
        <p:blipFill>
          <a:blip r:embed="rId4" cstate="print"/>
          <a:srcRect t="31868" b="35511"/>
          <a:stretch>
            <a:fillRect/>
          </a:stretch>
        </p:blipFill>
        <p:spPr>
          <a:xfrm>
            <a:off x="5705864" y="5613092"/>
            <a:ext cx="3174603" cy="1035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 descr="_Q9C4788_c_Scholvien_OUF47.jpg"/>
          <p:cNvPicPr>
            <a:picLocks noChangeAspect="1"/>
          </p:cNvPicPr>
          <p:nvPr/>
        </p:nvPicPr>
        <p:blipFill>
          <a:blip r:embed="rId2" cstate="print">
            <a:lum bright="2000"/>
          </a:blip>
          <a:stretch>
            <a:fillRect/>
          </a:stretch>
        </p:blipFill>
        <p:spPr>
          <a:xfrm>
            <a:off x="0" y="-1"/>
            <a:ext cx="9144000" cy="6098867"/>
          </a:xfrm>
          <a:prstGeom prst="rect">
            <a:avLst/>
          </a:prstGeom>
        </p:spPr>
      </p:pic>
      <p:sp>
        <p:nvSpPr>
          <p:cNvPr id="13" name="Rechteck 12"/>
          <p:cNvSpPr/>
          <p:nvPr/>
        </p:nvSpPr>
        <p:spPr>
          <a:xfrm>
            <a:off x="0" y="0"/>
            <a:ext cx="9144000" cy="5699342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2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9" name="Freihandform 8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ihandform 7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6" name="Grafik 5" descr="DEC_RGB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7" name="Grafik 6" descr="logokl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pic>
        <p:nvPicPr>
          <p:cNvPr id="10" name="Grafik 9" descr="be-berlin-white.png"/>
          <p:cNvPicPr>
            <a:picLocks noChangeAspect="1"/>
          </p:cNvPicPr>
          <p:nvPr/>
        </p:nvPicPr>
        <p:blipFill>
          <a:blip r:embed="rId5" cstate="print"/>
          <a:srcRect t="31868" b="35511"/>
          <a:stretch>
            <a:fillRect/>
          </a:stretch>
        </p:blipFill>
        <p:spPr>
          <a:xfrm>
            <a:off x="5705864" y="5613092"/>
            <a:ext cx="3174603" cy="1035585"/>
          </a:xfrm>
          <a:prstGeom prst="rect">
            <a:avLst/>
          </a:prstGeom>
        </p:spPr>
      </p:pic>
      <p:sp>
        <p:nvSpPr>
          <p:cNvPr id="11" name="Titel 1"/>
          <p:cNvSpPr txBox="1">
            <a:spLocks/>
          </p:cNvSpPr>
          <p:nvPr/>
        </p:nvSpPr>
        <p:spPr>
          <a:xfrm>
            <a:off x="264810" y="169443"/>
            <a:ext cx="7839530" cy="985838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altLang="de-DE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Berlin in Brief</a:t>
            </a:r>
          </a:p>
          <a:p>
            <a:pPr>
              <a:spcBef>
                <a:spcPct val="0"/>
              </a:spcBef>
            </a:pPr>
            <a:endParaRPr lang="en-GB" altLang="de-DE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n-GB" altLang="de-DE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de-DE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673331" y="142130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MORE MUSEUMS THAN RAINY DAYS</a:t>
            </a:r>
            <a:endParaRPr lang="de-DE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535364" y="4308363"/>
            <a:ext cx="2527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5,500 RESTAURANTS</a:t>
            </a:r>
          </a:p>
        </p:txBody>
      </p:sp>
      <p:sp>
        <p:nvSpPr>
          <p:cNvPr id="16" name="Rechteck 15"/>
          <p:cNvSpPr/>
          <p:nvPr/>
        </p:nvSpPr>
        <p:spPr>
          <a:xfrm>
            <a:off x="843444" y="3460464"/>
            <a:ext cx="40064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NINE TIMES LARGER THAN PARIS </a:t>
            </a:r>
          </a:p>
        </p:txBody>
      </p:sp>
      <p:sp>
        <p:nvSpPr>
          <p:cNvPr id="17" name="Rechteck 16"/>
          <p:cNvSpPr/>
          <p:nvPr/>
        </p:nvSpPr>
        <p:spPr>
          <a:xfrm>
            <a:off x="1663610" y="3809601"/>
            <a:ext cx="36199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de-DE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140,000 STUDENTS </a:t>
            </a:r>
          </a:p>
        </p:txBody>
      </p:sp>
      <p:sp>
        <p:nvSpPr>
          <p:cNvPr id="18" name="Rechteck 17"/>
          <p:cNvSpPr/>
          <p:nvPr/>
        </p:nvSpPr>
        <p:spPr>
          <a:xfrm>
            <a:off x="5012612" y="3460464"/>
            <a:ext cx="2634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THREE UNIVERSITIES</a:t>
            </a:r>
          </a:p>
        </p:txBody>
      </p:sp>
      <p:sp>
        <p:nvSpPr>
          <p:cNvPr id="19" name="Rechteck 18"/>
          <p:cNvSpPr/>
          <p:nvPr/>
        </p:nvSpPr>
        <p:spPr>
          <a:xfrm>
            <a:off x="5169022" y="3892726"/>
            <a:ext cx="26514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FOUR ART COLLEGES</a:t>
            </a:r>
          </a:p>
        </p:txBody>
      </p:sp>
      <p:sp>
        <p:nvSpPr>
          <p:cNvPr id="20" name="Rechteck 19"/>
          <p:cNvSpPr/>
          <p:nvPr/>
        </p:nvSpPr>
        <p:spPr>
          <a:xfrm>
            <a:off x="5423884" y="2446312"/>
            <a:ext cx="3595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TEN </a:t>
            </a:r>
            <a:r>
              <a:rPr lang="en-GB" alt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SPECIALISED </a:t>
            </a:r>
            <a:r>
              <a:rPr lang="en-GB" alt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COLLEGES </a:t>
            </a: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1158494" y="1814546"/>
            <a:ext cx="50625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de-DE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LARGEST UNIVERSITY CITY</a:t>
            </a:r>
            <a:endParaRPr lang="de-DE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3624946" y="4291739"/>
            <a:ext cx="1963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 “LAST CALL”</a:t>
            </a: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6354292" y="1917070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175 MUSEUMS</a:t>
            </a: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2295213" y="4622104"/>
            <a:ext cx="1595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GREEN CITY</a:t>
            </a:r>
            <a:endParaRPr lang="de-DE" dirty="0"/>
          </a:p>
        </p:txBody>
      </p:sp>
      <p:sp>
        <p:nvSpPr>
          <p:cNvPr id="25" name="Rechteck 24"/>
          <p:cNvSpPr/>
          <p:nvPr/>
        </p:nvSpPr>
        <p:spPr>
          <a:xfrm>
            <a:off x="361274" y="2448683"/>
            <a:ext cx="1843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130 THEATRES</a:t>
            </a:r>
            <a:endParaRPr lang="de-DE" dirty="0"/>
          </a:p>
        </p:txBody>
      </p:sp>
      <p:sp>
        <p:nvSpPr>
          <p:cNvPr id="26" name="Rechteck 25"/>
          <p:cNvSpPr/>
          <p:nvPr/>
        </p:nvSpPr>
        <p:spPr>
          <a:xfrm>
            <a:off x="528949" y="2932550"/>
            <a:ext cx="4192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 800 </a:t>
            </a:r>
            <a:r>
              <a:rPr lang="en-GB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ACCOMMODATION OPTIONS</a:t>
            </a:r>
            <a:endParaRPr lang="de-DE" b="1" dirty="0"/>
          </a:p>
        </p:txBody>
      </p:sp>
      <p:sp>
        <p:nvSpPr>
          <p:cNvPr id="27" name="Rechteck 26"/>
          <p:cNvSpPr/>
          <p:nvPr/>
        </p:nvSpPr>
        <p:spPr>
          <a:xfrm>
            <a:off x="2529741" y="2365214"/>
            <a:ext cx="25891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 140,000 </a:t>
            </a:r>
            <a:r>
              <a:rPr lang="en-GB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BEDS </a:t>
            </a:r>
            <a:endParaRPr lang="de-DE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4642914" y="2778821"/>
            <a:ext cx="33224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CAPITAL CITY</a:t>
            </a:r>
          </a:p>
        </p:txBody>
      </p:sp>
      <p:sp>
        <p:nvSpPr>
          <p:cNvPr id="29" name="Rechteck 28"/>
          <p:cNvSpPr/>
          <p:nvPr/>
        </p:nvSpPr>
        <p:spPr>
          <a:xfrm>
            <a:off x="5087782" y="1403008"/>
            <a:ext cx="36784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7,600 STATIONS AND STOPS</a:t>
            </a:r>
            <a:endParaRPr lang="de-DE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0" y="0"/>
            <a:ext cx="9144000" cy="63055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Grafik 16" descr="Schloss_Charlottenburg_02_c_Scholvien.tif"/>
          <p:cNvPicPr>
            <a:picLocks noChangeAspect="1"/>
          </p:cNvPicPr>
          <p:nvPr/>
        </p:nvPicPr>
        <p:blipFill>
          <a:blip r:embed="rId2" cstate="print"/>
          <a:srcRect l="26170" b="20657"/>
          <a:stretch>
            <a:fillRect/>
          </a:stretch>
        </p:blipFill>
        <p:spPr>
          <a:xfrm>
            <a:off x="5084534" y="2081494"/>
            <a:ext cx="301489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</a:effectLst>
        </p:spPr>
      </p:pic>
      <p:grpSp>
        <p:nvGrpSpPr>
          <p:cNvPr id="2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9" name="Freihandform 8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ihandform 7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6" name="Grafik 5" descr="DEC_RGB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7" name="Grafik 6" descr="logokl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12" name="Titel 1"/>
          <p:cNvSpPr txBox="1">
            <a:spLocks/>
          </p:cNvSpPr>
          <p:nvPr/>
        </p:nvSpPr>
        <p:spPr>
          <a:xfrm>
            <a:off x="4393418" y="5175306"/>
            <a:ext cx="4557711" cy="985838"/>
          </a:xfrm>
          <a:prstGeom prst="rect">
            <a:avLst/>
          </a:prstGeom>
        </p:spPr>
        <p:txBody>
          <a:bodyPr/>
          <a:lstStyle/>
          <a:p>
            <a:pPr algn="r">
              <a:spcBef>
                <a:spcPct val="0"/>
              </a:spcBef>
            </a:pPr>
            <a:r>
              <a:rPr lang="en-GB" alt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History &amp; Culture / Museums</a:t>
            </a:r>
          </a:p>
          <a:p>
            <a:pPr marR="0" lvl="0" indent="0" algn="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de-DE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feld 14"/>
          <p:cNvSpPr txBox="1">
            <a:spLocks noChangeArrowheads="1"/>
          </p:cNvSpPr>
          <p:nvPr/>
        </p:nvSpPr>
        <p:spPr bwMode="auto">
          <a:xfrm>
            <a:off x="2825751" y="5604048"/>
            <a:ext cx="6180463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GB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Reichstag, </a:t>
            </a:r>
            <a:r>
              <a:rPr lang="en-GB" altLang="de-DE" sz="1400" dirty="0" err="1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Museumsinsel</a:t>
            </a:r>
            <a:r>
              <a:rPr lang="en-GB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r"/>
            <a:r>
              <a:rPr lang="en-GB" altLang="de-DE" sz="1400" dirty="0" err="1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Brandenburger</a:t>
            </a:r>
            <a:r>
              <a:rPr lang="en-GB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 Tor, </a:t>
            </a:r>
            <a:r>
              <a:rPr lang="en-GB" altLang="de-DE" sz="1400" dirty="0" err="1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Gedächtniskirche</a:t>
            </a:r>
            <a:r>
              <a:rPr lang="en-GB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,  Berlin Wall,</a:t>
            </a:r>
          </a:p>
          <a:p>
            <a:pPr algn="r"/>
            <a:r>
              <a:rPr lang="en-GB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Castles </a:t>
            </a:r>
            <a:r>
              <a:rPr lang="de-DE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Charlottenburg, Sanssouci, Grunewald and Bellevue</a:t>
            </a:r>
            <a:endParaRPr lang="en-GB" altLang="de-DE" sz="1400" dirty="0" smtClean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GB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175 Museums e.g. </a:t>
            </a:r>
            <a:r>
              <a:rPr lang="de-DE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Pergamon Museum, National Gallery, Checkpoint Charlie</a:t>
            </a:r>
            <a:r>
              <a:rPr lang="en-GB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r"/>
            <a:endParaRPr lang="en-GB" altLang="de-DE" sz="1400" dirty="0" smtClean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Grafik 13" descr="Museumsinsel_Bodemuseu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56674" y="180371"/>
            <a:ext cx="2699427" cy="18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</a:effectLst>
        </p:spPr>
      </p:pic>
      <p:pic>
        <p:nvPicPr>
          <p:cNvPr id="15" name="Grafik 14" descr="Sanssouci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75703" y="2091714"/>
            <a:ext cx="3837561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</a:effectLst>
        </p:spPr>
      </p:pic>
      <p:pic>
        <p:nvPicPr>
          <p:cNvPr id="16" name="Picture 2" descr="Bildergebnis für Berlin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37072" y="175468"/>
            <a:ext cx="2849212" cy="18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</a:effectLst>
        </p:spPr>
      </p:pic>
      <p:pic>
        <p:nvPicPr>
          <p:cNvPr id="18" name="Grafik 17" descr="regierungsviertel_06_c_adenis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3632" y="179449"/>
            <a:ext cx="2400219" cy="18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 descr="SPSG_SchlossSanssouci_HansBach_F0021446_buehne.jpg"/>
          <p:cNvPicPr>
            <a:picLocks noChangeAspect="1"/>
          </p:cNvPicPr>
          <p:nvPr/>
        </p:nvPicPr>
        <p:blipFill>
          <a:blip r:embed="rId2" cstate="print"/>
          <a:srcRect t="19582"/>
          <a:stretch>
            <a:fillRect/>
          </a:stretch>
        </p:blipFill>
        <p:spPr>
          <a:xfrm>
            <a:off x="-1" y="3128791"/>
            <a:ext cx="9144001" cy="2544896"/>
          </a:xfrm>
          <a:prstGeom prst="rect">
            <a:avLst/>
          </a:prstGeom>
        </p:spPr>
      </p:pic>
      <p:grpSp>
        <p:nvGrpSpPr>
          <p:cNvPr id="2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9" name="Freihandform 8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ihandform 7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6" name="Grafik 5" descr="DEC_RGB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7" name="Grafik 6" descr="logokl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pic>
        <p:nvPicPr>
          <p:cNvPr id="11" name="Grafik 10" descr="Reichstag_c_visitBerlin_Foto_Schramm (2 von 8)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4715219" cy="3143479"/>
          </a:xfrm>
          <a:prstGeom prst="rect">
            <a:avLst/>
          </a:prstGeom>
        </p:spPr>
      </p:pic>
      <p:pic>
        <p:nvPicPr>
          <p:cNvPr id="12" name="Grafik 14" descr="Museumsinsel_Bodemuseum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24000" y="1466358"/>
            <a:ext cx="2520000" cy="1677978"/>
          </a:xfrm>
          <a:prstGeom prst="rect">
            <a:avLst/>
          </a:prstGeom>
        </p:spPr>
      </p:pic>
      <p:pic>
        <p:nvPicPr>
          <p:cNvPr id="13" name="Grafik 17" descr="brandenburgertor.jp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624000" y="0"/>
            <a:ext cx="2520000" cy="1675903"/>
          </a:xfrm>
          <a:prstGeom prst="rect">
            <a:avLst/>
          </a:prstGeom>
        </p:spPr>
      </p:pic>
      <p:pic>
        <p:nvPicPr>
          <p:cNvPr id="14" name="Grafik 13" descr="Siegessäule_iStock_c_SHansche_DL_PPT_0.jpg"/>
          <p:cNvPicPr>
            <a:picLocks noChangeAspect="1"/>
          </p:cNvPicPr>
          <p:nvPr/>
        </p:nvPicPr>
        <p:blipFill>
          <a:blip r:embed="rId8" cstate="print"/>
          <a:srcRect l="32599" r="28728"/>
          <a:stretch>
            <a:fillRect/>
          </a:stretch>
        </p:blipFill>
        <p:spPr>
          <a:xfrm>
            <a:off x="4472848" y="1"/>
            <a:ext cx="2148289" cy="3151682"/>
          </a:xfrm>
          <a:prstGeom prst="rect">
            <a:avLst/>
          </a:prstGeom>
        </p:spPr>
      </p:pic>
      <p:sp>
        <p:nvSpPr>
          <p:cNvPr id="16" name="Titel 1"/>
          <p:cNvSpPr txBox="1">
            <a:spLocks/>
          </p:cNvSpPr>
          <p:nvPr/>
        </p:nvSpPr>
        <p:spPr>
          <a:xfrm>
            <a:off x="4394455" y="5157167"/>
            <a:ext cx="4557711" cy="985838"/>
          </a:xfrm>
          <a:prstGeom prst="rect">
            <a:avLst/>
          </a:prstGeom>
        </p:spPr>
        <p:txBody>
          <a:bodyPr/>
          <a:lstStyle/>
          <a:p>
            <a:pPr algn="r">
              <a:spcBef>
                <a:spcPct val="0"/>
              </a:spcBef>
            </a:pPr>
            <a:r>
              <a:rPr lang="en-GB" altLang="de-DE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Social Program</a:t>
            </a:r>
          </a:p>
          <a:p>
            <a:pPr marR="0" lvl="0" indent="0" algn="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de-DE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feld 14"/>
          <p:cNvSpPr txBox="1">
            <a:spLocks noChangeArrowheads="1"/>
          </p:cNvSpPr>
          <p:nvPr/>
        </p:nvSpPr>
        <p:spPr bwMode="auto">
          <a:xfrm>
            <a:off x="3954415" y="5522429"/>
            <a:ext cx="499427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GB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Guided City Tours, </a:t>
            </a:r>
            <a:r>
              <a:rPr lang="en-US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Berlin Wall History </a:t>
            </a:r>
            <a:endParaRPr lang="en-GB" altLang="de-DE" sz="1400" dirty="0" smtClean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algn="r">
              <a:defRPr/>
            </a:pPr>
            <a:r>
              <a:rPr lang="en-US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Potsdam-Tour, </a:t>
            </a:r>
            <a:r>
              <a:rPr lang="en-GB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Boat trips, </a:t>
            </a:r>
            <a:r>
              <a:rPr lang="en-US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Day trip to </a:t>
            </a:r>
            <a:r>
              <a:rPr lang="en-US" altLang="de-DE" sz="1400" dirty="0" err="1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Spreewald</a:t>
            </a:r>
            <a:r>
              <a:rPr lang="en-US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GB" altLang="de-DE" sz="1400" dirty="0" smtClean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algn="r">
              <a:defRPr/>
            </a:pPr>
            <a:r>
              <a:rPr lang="en-GB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Theatre, Concerts, Nightlife, Shopping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/>
          <p:nvPr/>
        </p:nvSpPr>
        <p:spPr>
          <a:xfrm>
            <a:off x="0" y="0"/>
            <a:ext cx="9144000" cy="63055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fik 10" descr="berliner imbiss.jpg"/>
          <p:cNvPicPr>
            <a:picLocks noChangeAspect="1"/>
          </p:cNvPicPr>
          <p:nvPr/>
        </p:nvPicPr>
        <p:blipFill>
          <a:blip r:embed="rId2" cstate="print"/>
          <a:srcRect l="16526" t="13476" r="18048" b="15413"/>
          <a:stretch>
            <a:fillRect/>
          </a:stretch>
        </p:blipFill>
        <p:spPr>
          <a:xfrm>
            <a:off x="4615160" y="2549905"/>
            <a:ext cx="3069045" cy="23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</a:effectLst>
        </p:spPr>
      </p:pic>
      <p:grpSp>
        <p:nvGrpSpPr>
          <p:cNvPr id="2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9" name="Freihandform 8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ihandform 7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6" name="Grafik 5" descr="DEC_RGB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7" name="Grafik 6" descr="logokl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pic>
        <p:nvPicPr>
          <p:cNvPr id="12" name="Grafik 11" descr="berliner-weisse-glaeser-2er-set-01.jpg"/>
          <p:cNvPicPr>
            <a:picLocks noChangeAspect="1"/>
          </p:cNvPicPr>
          <p:nvPr/>
        </p:nvPicPr>
        <p:blipFill>
          <a:blip r:embed="rId5" cstate="print"/>
          <a:srcRect t="17169" b="12146"/>
          <a:stretch>
            <a:fillRect/>
          </a:stretch>
        </p:blipFill>
        <p:spPr>
          <a:xfrm>
            <a:off x="4587658" y="100209"/>
            <a:ext cx="3310466" cy="23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</a:effectLst>
        </p:spPr>
      </p:pic>
      <p:pic>
        <p:nvPicPr>
          <p:cNvPr id="13" name="Grafik 12" descr="berliner_pfannkuche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4502" y="100208"/>
            <a:ext cx="3641593" cy="23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</a:effectLst>
        </p:spPr>
      </p:pic>
      <p:pic>
        <p:nvPicPr>
          <p:cNvPr id="14" name="Grafik 13" descr="L1009268.t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40916" y="2547027"/>
            <a:ext cx="3502966" cy="23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</a:effectLst>
        </p:spPr>
      </p:pic>
      <p:sp>
        <p:nvSpPr>
          <p:cNvPr id="16" name="Titel 1"/>
          <p:cNvSpPr txBox="1">
            <a:spLocks/>
          </p:cNvSpPr>
          <p:nvPr/>
        </p:nvSpPr>
        <p:spPr>
          <a:xfrm>
            <a:off x="4398399" y="5154802"/>
            <a:ext cx="4557711" cy="985838"/>
          </a:xfrm>
          <a:prstGeom prst="rect">
            <a:avLst/>
          </a:prstGeom>
        </p:spPr>
        <p:txBody>
          <a:bodyPr/>
          <a:lstStyle/>
          <a:p>
            <a:pPr algn="r">
              <a:spcBef>
                <a:spcPct val="0"/>
              </a:spcBef>
            </a:pPr>
            <a:r>
              <a:rPr lang="en-GB" altLang="de-DE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Culinary Highlights</a:t>
            </a:r>
          </a:p>
          <a:p>
            <a:pPr marR="0" lvl="0" indent="0" algn="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de-DE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feld 14"/>
          <p:cNvSpPr txBox="1">
            <a:spLocks noChangeArrowheads="1"/>
          </p:cNvSpPr>
          <p:nvPr/>
        </p:nvSpPr>
        <p:spPr bwMode="auto">
          <a:xfrm>
            <a:off x="3961835" y="5629585"/>
            <a:ext cx="499427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GB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Home of the Berliner and Curry </a:t>
            </a:r>
            <a:r>
              <a:rPr lang="en-GB" altLang="de-DE" sz="1400" dirty="0" err="1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Wurst</a:t>
            </a:r>
            <a:r>
              <a:rPr lang="en-GB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GB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</a:br>
            <a:r>
              <a:rPr lang="en-GB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Only </a:t>
            </a:r>
            <a:r>
              <a:rPr lang="en-GB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place </a:t>
            </a:r>
            <a:r>
              <a:rPr lang="en-GB" altLang="de-DE" sz="1400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in Germany where you get coloured beer, countless bars and typical German pubs and restaurants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0" y="0"/>
            <a:ext cx="9144000" cy="55172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9" name="Freihandform 8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8" name="Freihandform 7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6" name="Grafik 5" descr="DEC_RGB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7" name="Grafik 6" descr="logok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13" name="Textfeld 12"/>
          <p:cNvSpPr txBox="1"/>
          <p:nvPr/>
        </p:nvSpPr>
        <p:spPr>
          <a:xfrm>
            <a:off x="1763688" y="1139548"/>
            <a:ext cx="5476820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de-DE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INTRODUCTION OF THE ASSOCIATIONS</a:t>
            </a:r>
            <a:r>
              <a:rPr lang="de-DE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de-DE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de-DE" sz="1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About</a:t>
            </a:r>
            <a:r>
              <a:rPr lang="de-DE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DECHEMA</a:t>
            </a:r>
            <a:br>
              <a:rPr lang="de-DE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de-DE" sz="1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About</a:t>
            </a:r>
            <a:r>
              <a:rPr lang="de-DE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GfKORR</a:t>
            </a:r>
            <a:endParaRPr lang="de-DE" sz="13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Grafik 9" descr="be-berlin-white.png"/>
          <p:cNvPicPr>
            <a:picLocks noChangeAspect="1"/>
          </p:cNvPicPr>
          <p:nvPr/>
        </p:nvPicPr>
        <p:blipFill>
          <a:blip r:embed="rId4" cstate="print"/>
          <a:srcRect t="31868" b="35511"/>
          <a:stretch>
            <a:fillRect/>
          </a:stretch>
        </p:blipFill>
        <p:spPr>
          <a:xfrm>
            <a:off x="5705864" y="5613092"/>
            <a:ext cx="3174603" cy="1035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Silvester am Brandenburger Tor_c_Scholvien (16)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096000"/>
          </a:xfrm>
          <a:prstGeom prst="rect">
            <a:avLst/>
          </a:prstGeom>
        </p:spPr>
      </p:pic>
      <p:grpSp>
        <p:nvGrpSpPr>
          <p:cNvPr id="2" name="Gruppieren 12"/>
          <p:cNvGrpSpPr/>
          <p:nvPr/>
        </p:nvGrpSpPr>
        <p:grpSpPr>
          <a:xfrm>
            <a:off x="0" y="4671152"/>
            <a:ext cx="9153053" cy="2214231"/>
            <a:chOff x="0" y="3758220"/>
            <a:chExt cx="9153053" cy="3127164"/>
          </a:xfrm>
        </p:grpSpPr>
        <p:sp>
          <p:nvSpPr>
            <p:cNvPr id="4" name="Freihandform 3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Freihandform 4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7" name="Grafik 6" descr="DEC_RGB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8" name="Grafik 7" descr="logokl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12" name="Rechteck 11"/>
          <p:cNvSpPr/>
          <p:nvPr/>
        </p:nvSpPr>
        <p:spPr>
          <a:xfrm>
            <a:off x="2851425" y="6049274"/>
            <a:ext cx="59506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Thank you for your attention and voting for Berlin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Gebäude-4.jpg"/>
          <p:cNvPicPr>
            <a:picLocks noChangeAspect="1"/>
          </p:cNvPicPr>
          <p:nvPr/>
        </p:nvPicPr>
        <p:blipFill>
          <a:blip r:embed="rId2" cstate="print"/>
          <a:srcRect t="8739"/>
          <a:stretch>
            <a:fillRect/>
          </a:stretch>
        </p:blipFill>
        <p:spPr>
          <a:xfrm>
            <a:off x="0" y="-27384"/>
            <a:ext cx="9144000" cy="6015462"/>
          </a:xfrm>
          <a:prstGeom prst="rect">
            <a:avLst/>
          </a:prstGeom>
        </p:spPr>
      </p:pic>
      <p:grpSp>
        <p:nvGrpSpPr>
          <p:cNvPr id="2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9" name="Freihandform 8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ihandform 7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6" name="Grafik 5" descr="DEC_RGB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7" name="Grafik 6" descr="logokl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14" name="Textfeld 13"/>
          <p:cNvSpPr txBox="1"/>
          <p:nvPr/>
        </p:nvSpPr>
        <p:spPr>
          <a:xfrm>
            <a:off x="2483768" y="5661248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DECHEMA and GfKORR are non-profit</a:t>
            </a:r>
          </a:p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scientific and technological societies:</a:t>
            </a:r>
          </a:p>
          <a:p>
            <a:pPr>
              <a:buFont typeface="Arial" pitchFamily="34" charset="0"/>
              <a:buChar char="•"/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With more than 6,500 members – among these more than 700 companies and institutions</a:t>
            </a:r>
          </a:p>
          <a:p>
            <a:pPr>
              <a:buFont typeface="Arial" pitchFamily="34" charset="0"/>
              <a:buChar char="•"/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Organiser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of ACHEMA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5652120" y="5661248"/>
            <a:ext cx="33025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• About 100 conferences, colloquia and</a:t>
            </a:r>
          </a:p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continuing education programs with more</a:t>
            </a:r>
          </a:p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than 10,000 participants annually</a:t>
            </a:r>
          </a:p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• Thematic work in around 100 committees</a:t>
            </a:r>
          </a:p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• Post graduate studies for young researchers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2483768" y="5261138"/>
            <a:ext cx="42757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About DECHEMA (founded in </a:t>
            </a:r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1926)</a:t>
            </a:r>
            <a:endParaRPr lang="en-GB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 descr="Bild H2CO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787931"/>
          </a:xfrm>
          <a:prstGeom prst="rect">
            <a:avLst/>
          </a:prstGeom>
        </p:spPr>
      </p:pic>
      <p:grpSp>
        <p:nvGrpSpPr>
          <p:cNvPr id="2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9" name="Freihandform 8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ihandform 7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6" name="Grafik 5" descr="DEC_RGB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7" name="Grafik 6" descr="logokl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18" name="Textfeld 17"/>
          <p:cNvSpPr txBox="1"/>
          <p:nvPr/>
        </p:nvSpPr>
        <p:spPr>
          <a:xfrm>
            <a:off x="2483768" y="5301208"/>
            <a:ext cx="40158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About GfKORR (founded in 1995)</a:t>
            </a:r>
          </a:p>
          <a:p>
            <a:endParaRPr lang="en-GB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5724128" y="5661248"/>
            <a:ext cx="33634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work of GfKORR is devoted to the support</a:t>
            </a:r>
          </a:p>
          <a:p>
            <a:r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of corrosion research and the dissemination of</a:t>
            </a:r>
          </a:p>
          <a:p>
            <a:r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knowledge of corrosion protection in all</a:t>
            </a:r>
          </a:p>
          <a:p>
            <a:r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relevant fields.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2483768" y="5661248"/>
            <a:ext cx="325121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GfKORR - Society for Corrosion Protection is</a:t>
            </a:r>
          </a:p>
          <a:p>
            <a:r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 federation of corrosion experts from</a:t>
            </a:r>
          </a:p>
          <a:p>
            <a:r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industry and academia working in all fields</a:t>
            </a:r>
          </a:p>
          <a:p>
            <a:r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of corrosion science with the aim of avoiding</a:t>
            </a:r>
          </a:p>
          <a:p>
            <a:r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corrosion and its negative consequences.</a:t>
            </a:r>
          </a:p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0" y="0"/>
            <a:ext cx="9144000" cy="55172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4" name="Freihandform 3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Freihandform 4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7" name="Grafik 6" descr="DEC_RGB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8" name="Grafik 7" descr="logok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9" name="Textfeld 8"/>
          <p:cNvSpPr txBox="1"/>
          <p:nvPr/>
        </p:nvSpPr>
        <p:spPr>
          <a:xfrm>
            <a:off x="1763688" y="1139548"/>
            <a:ext cx="4075603" cy="27007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/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CONFERENCE DETAILS</a:t>
            </a:r>
            <a:endParaRPr lang="en-GB" sz="13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/>
            <a:endParaRPr lang="en-GB" sz="13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66700" indent="-266700">
              <a:lnSpc>
                <a:spcPct val="150000"/>
              </a:lnSpc>
            </a:pPr>
            <a:r>
              <a:rPr lang="en-GB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The Venue – </a:t>
            </a:r>
            <a:r>
              <a:rPr lang="en-GB" sz="1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Estrel</a:t>
            </a:r>
            <a:r>
              <a:rPr lang="en-GB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Hotel and Convention </a:t>
            </a:r>
            <a:r>
              <a:rPr lang="en-GB" sz="1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Center</a:t>
            </a:r>
            <a:endParaRPr lang="en-GB" sz="13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66700" indent="-266700">
              <a:lnSpc>
                <a:spcPct val="150000"/>
              </a:lnSpc>
            </a:pPr>
            <a:r>
              <a:rPr lang="en-GB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Capacities – Meeting Facilities</a:t>
            </a:r>
          </a:p>
          <a:p>
            <a:pPr marL="266700" indent="-266700">
              <a:lnSpc>
                <a:spcPct val="150000"/>
              </a:lnSpc>
            </a:pPr>
            <a:r>
              <a:rPr lang="en-GB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GB" sz="1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Floorplans</a:t>
            </a:r>
            <a:r>
              <a:rPr lang="en-GB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Conference Area</a:t>
            </a:r>
          </a:p>
          <a:p>
            <a:pPr marL="266700" indent="-266700">
              <a:lnSpc>
                <a:spcPct val="150000"/>
              </a:lnSpc>
            </a:pPr>
            <a:r>
              <a:rPr lang="en-GB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Conference Dinner</a:t>
            </a:r>
          </a:p>
          <a:p>
            <a:pPr marL="266700" indent="-266700">
              <a:lnSpc>
                <a:spcPct val="150000"/>
              </a:lnSpc>
            </a:pPr>
            <a:r>
              <a:rPr lang="en-GB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Details of the planned EUROCORR</a:t>
            </a:r>
          </a:p>
          <a:p>
            <a:pPr marL="266700" indent="-266700">
              <a:lnSpc>
                <a:spcPct val="150000"/>
              </a:lnSpc>
            </a:pPr>
            <a:r>
              <a:rPr lang="en-GB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Calculation</a:t>
            </a:r>
          </a:p>
          <a:p>
            <a:pPr marL="266700" indent="-266700">
              <a:lnSpc>
                <a:spcPct val="150000"/>
              </a:lnSpc>
            </a:pPr>
            <a:r>
              <a:rPr lang="en-GB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Scientific Topics</a:t>
            </a:r>
          </a:p>
        </p:txBody>
      </p:sp>
      <p:pic>
        <p:nvPicPr>
          <p:cNvPr id="10" name="Grafik 9" descr="be-berlin-white.png"/>
          <p:cNvPicPr>
            <a:picLocks noChangeAspect="1"/>
          </p:cNvPicPr>
          <p:nvPr/>
        </p:nvPicPr>
        <p:blipFill>
          <a:blip r:embed="rId4" cstate="print"/>
          <a:srcRect t="31868" b="35511"/>
          <a:stretch>
            <a:fillRect/>
          </a:stretch>
        </p:blipFill>
        <p:spPr>
          <a:xfrm>
            <a:off x="5705864" y="5613092"/>
            <a:ext cx="3174603" cy="1035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 descr="estrel_aussenansicht_ne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080760"/>
          </a:xfrm>
          <a:prstGeom prst="rect">
            <a:avLst/>
          </a:prstGeom>
        </p:spPr>
      </p:pic>
      <p:grpSp>
        <p:nvGrpSpPr>
          <p:cNvPr id="2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4" name="Freihandform 3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Freihandform 4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7" name="Grafik 6" descr="DEC_RGB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8" name="Grafik 7" descr="logokl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sp>
        <p:nvSpPr>
          <p:cNvPr id="11" name="Rechteck 10"/>
          <p:cNvSpPr/>
          <p:nvPr/>
        </p:nvSpPr>
        <p:spPr>
          <a:xfrm>
            <a:off x="633179" y="5430321"/>
            <a:ext cx="42883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Estrel</a:t>
            </a:r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Hotel and Convention </a:t>
            </a:r>
            <a:r>
              <a:rPr lang="en-GB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Center</a:t>
            </a:r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4809456" y="5191125"/>
            <a:ext cx="4214615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located within easy reach of the city centre</a:t>
            </a:r>
          </a:p>
          <a:p>
            <a:pPr>
              <a:buFont typeface="Arial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more hotels in direct proximity</a:t>
            </a:r>
          </a:p>
          <a:p>
            <a:pPr>
              <a:buFont typeface="Arial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metro and bus station in front of the entrance</a:t>
            </a:r>
          </a:p>
          <a:p>
            <a:pPr>
              <a:buFont typeface="Arial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15 minutes from airport </a:t>
            </a:r>
            <a:r>
              <a:rPr lang="en-GB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Schönefeld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30 minutes from airport </a:t>
            </a:r>
            <a:r>
              <a:rPr lang="en-GB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Tegel</a:t>
            </a:r>
            <a:endParaRPr lang="en-GB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state-of-the-art congress equipment</a:t>
            </a:r>
          </a:p>
          <a:p>
            <a:pPr>
              <a:buFont typeface="Arial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meeting facilities for more than 10,000 attendees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0" y="0"/>
            <a:ext cx="9144000" cy="63055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21135" t="20139" r="19123" b="7569"/>
          <a:stretch>
            <a:fillRect/>
          </a:stretch>
        </p:blipFill>
        <p:spPr bwMode="auto">
          <a:xfrm>
            <a:off x="263048" y="764089"/>
            <a:ext cx="7615824" cy="4984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uppieren 12"/>
          <p:cNvGrpSpPr/>
          <p:nvPr/>
        </p:nvGrpSpPr>
        <p:grpSpPr>
          <a:xfrm>
            <a:off x="0" y="5200650"/>
            <a:ext cx="9153053" cy="2294334"/>
            <a:chOff x="0" y="3758220"/>
            <a:chExt cx="9153053" cy="3127164"/>
          </a:xfrm>
        </p:grpSpPr>
        <p:sp>
          <p:nvSpPr>
            <p:cNvPr id="5" name="Freihandform 4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Freihandform 5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Textfeld 6"/>
          <p:cNvSpPr txBox="1"/>
          <p:nvPr/>
        </p:nvSpPr>
        <p:spPr>
          <a:xfrm>
            <a:off x="-7962" y="161925"/>
            <a:ext cx="3919663" cy="6124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266700">
              <a:lnSpc>
                <a:spcPct val="200000"/>
              </a:lnSpc>
            </a:pPr>
            <a:r>
              <a:rPr lang="en-GB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Capacities – Meeting Facilities</a:t>
            </a:r>
            <a:endParaRPr lang="en-GB" sz="13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ieren 11"/>
          <p:cNvGrpSpPr/>
          <p:nvPr/>
        </p:nvGrpSpPr>
        <p:grpSpPr>
          <a:xfrm>
            <a:off x="0" y="253391"/>
            <a:ext cx="9144000" cy="5695720"/>
            <a:chOff x="297787" y="1707614"/>
            <a:chExt cx="6764025" cy="3525398"/>
          </a:xfrm>
        </p:grpSpPr>
        <p:pic>
          <p:nvPicPr>
            <p:cNvPr id="13" name="Grafik 12" descr="Grundrissplan-Estrel A4-ohne-Legende.jpg"/>
            <p:cNvPicPr>
              <a:picLocks noChangeAspect="1"/>
            </p:cNvPicPr>
            <p:nvPr/>
          </p:nvPicPr>
          <p:blipFill>
            <a:blip r:embed="rId2" cstate="print"/>
            <a:srcRect l="3257" t="23379" r="22771" b="22101"/>
            <a:stretch>
              <a:fillRect/>
            </a:stretch>
          </p:blipFill>
          <p:spPr>
            <a:xfrm>
              <a:off x="297787" y="1707614"/>
              <a:ext cx="6764025" cy="3525398"/>
            </a:xfrm>
            <a:prstGeom prst="rect">
              <a:avLst/>
            </a:prstGeom>
          </p:spPr>
        </p:pic>
        <p:sp>
          <p:nvSpPr>
            <p:cNvPr id="14" name="Rechteck 13"/>
            <p:cNvSpPr/>
            <p:nvPr/>
          </p:nvSpPr>
          <p:spPr>
            <a:xfrm>
              <a:off x="638002" y="1955569"/>
              <a:ext cx="793865" cy="1240675"/>
            </a:xfrm>
            <a:prstGeom prst="rect">
              <a:avLst/>
            </a:prstGeom>
            <a:solidFill>
              <a:srgbClr val="FFDC6D"/>
            </a:solidFill>
            <a:ln w="12700">
              <a:solidFill>
                <a:schemeClr val="tx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631929" y="2045819"/>
              <a:ext cx="821029" cy="10001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100" dirty="0" smtClean="0">
                  <a:latin typeface="Arial" pitchFamily="34" charset="0"/>
                  <a:cs typeface="Arial" pitchFamily="34" charset="0"/>
                </a:rPr>
                <a:t>Lunch</a:t>
              </a:r>
              <a:br>
                <a:rPr lang="de-DE" sz="1100" dirty="0" smtClean="0">
                  <a:latin typeface="Arial" pitchFamily="34" charset="0"/>
                  <a:cs typeface="Arial" pitchFamily="34" charset="0"/>
                </a:rPr>
              </a:br>
              <a:r>
                <a:rPr lang="de-DE" sz="1100" dirty="0" smtClean="0">
                  <a:latin typeface="Arial" pitchFamily="34" charset="0"/>
                  <a:cs typeface="Arial" pitchFamily="34" charset="0"/>
                </a:rPr>
                <a:t/>
              </a:r>
              <a:br>
                <a:rPr lang="de-DE" sz="1100" dirty="0" smtClean="0">
                  <a:latin typeface="Arial" pitchFamily="34" charset="0"/>
                  <a:cs typeface="Arial" pitchFamily="34" charset="0"/>
                </a:rPr>
              </a:br>
              <a:r>
                <a:rPr lang="de-DE" sz="1100" dirty="0" smtClean="0">
                  <a:latin typeface="Arial" pitchFamily="34" charset="0"/>
                  <a:cs typeface="Arial" pitchFamily="34" charset="0"/>
                </a:rPr>
                <a:t>Coffee </a:t>
              </a:r>
              <a:r>
                <a:rPr lang="de-DE" sz="1100" dirty="0" err="1" smtClean="0">
                  <a:latin typeface="Arial" pitchFamily="34" charset="0"/>
                  <a:cs typeface="Arial" pitchFamily="34" charset="0"/>
                </a:rPr>
                <a:t>breaks</a:t>
              </a:r>
              <a:r>
                <a:rPr lang="de-DE" sz="1100" dirty="0" smtClean="0">
                  <a:latin typeface="Arial" pitchFamily="34" charset="0"/>
                  <a:cs typeface="Arial" pitchFamily="34" charset="0"/>
                </a:rPr>
                <a:t/>
              </a:r>
              <a:br>
                <a:rPr lang="de-DE" sz="1100" dirty="0" smtClean="0">
                  <a:latin typeface="Arial" pitchFamily="34" charset="0"/>
                  <a:cs typeface="Arial" pitchFamily="34" charset="0"/>
                </a:rPr>
              </a:br>
              <a:endParaRPr lang="de-DE" sz="1100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de-DE" sz="1100" dirty="0" smtClean="0">
                  <a:latin typeface="Arial" pitchFamily="34" charset="0"/>
                  <a:cs typeface="Arial" pitchFamily="34" charset="0"/>
                </a:rPr>
                <a:t>Exhibition</a:t>
              </a:r>
            </a:p>
            <a:p>
              <a:pPr algn="ctr"/>
              <a:endParaRPr lang="de-DE" sz="1100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de-DE" sz="1100" dirty="0" smtClean="0">
                  <a:latin typeface="Arial" pitchFamily="34" charset="0"/>
                  <a:cs typeface="Arial" pitchFamily="34" charset="0"/>
                </a:rPr>
                <a:t>Poster </a:t>
              </a:r>
              <a:r>
                <a:rPr lang="de-DE" sz="1100" dirty="0" err="1" smtClean="0">
                  <a:latin typeface="Arial" pitchFamily="34" charset="0"/>
                  <a:cs typeface="Arial" pitchFamily="34" charset="0"/>
                </a:rPr>
                <a:t>area</a:t>
              </a:r>
              <a:endParaRPr lang="de-DE" sz="1100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de-DE" sz="1100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de-DE" sz="1100" dirty="0" smtClean="0">
                  <a:latin typeface="Arial" pitchFamily="34" charset="0"/>
                  <a:cs typeface="Arial" pitchFamily="34" charset="0"/>
                </a:rPr>
                <a:t>4600 m</a:t>
              </a:r>
              <a:r>
                <a:rPr lang="de-DE" sz="1100" baseline="30000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de-DE" sz="1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hteck 15"/>
            <p:cNvSpPr/>
            <p:nvPr/>
          </p:nvSpPr>
          <p:spPr>
            <a:xfrm>
              <a:off x="1597290" y="2254708"/>
              <a:ext cx="591035" cy="941535"/>
            </a:xfrm>
            <a:prstGeom prst="rect">
              <a:avLst/>
            </a:prstGeom>
            <a:solidFill>
              <a:srgbClr val="FFDC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hteck 16"/>
            <p:cNvSpPr/>
            <p:nvPr/>
          </p:nvSpPr>
          <p:spPr>
            <a:xfrm>
              <a:off x="592143" y="3624350"/>
              <a:ext cx="839724" cy="541018"/>
            </a:xfrm>
            <a:prstGeom prst="rect">
              <a:avLst/>
            </a:prstGeom>
            <a:solidFill>
              <a:srgbClr val="FFDC6D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hteck 17"/>
            <p:cNvSpPr/>
            <p:nvPr/>
          </p:nvSpPr>
          <p:spPr>
            <a:xfrm>
              <a:off x="2884517" y="3769822"/>
              <a:ext cx="153092" cy="311727"/>
            </a:xfrm>
            <a:prstGeom prst="rect">
              <a:avLst/>
            </a:prstGeom>
            <a:solidFill>
              <a:srgbClr val="FFDC6D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hteck 18"/>
            <p:cNvSpPr/>
            <p:nvPr/>
          </p:nvSpPr>
          <p:spPr>
            <a:xfrm>
              <a:off x="1529542" y="3532096"/>
              <a:ext cx="360910" cy="561921"/>
            </a:xfrm>
            <a:prstGeom prst="rect">
              <a:avLst/>
            </a:prstGeom>
            <a:solidFill>
              <a:srgbClr val="FFDC6D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feld 19"/>
            <p:cNvSpPr txBox="1"/>
            <p:nvPr/>
          </p:nvSpPr>
          <p:spPr>
            <a:xfrm rot="16200000">
              <a:off x="1453574" y="2603688"/>
              <a:ext cx="862409" cy="1935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>
                  <a:latin typeface="Arial" pitchFamily="34" charset="0"/>
                  <a:cs typeface="Arial" pitchFamily="34" charset="0"/>
                </a:rPr>
                <a:t>Convention Hall I A</a:t>
              </a:r>
              <a:endParaRPr lang="de-DE" sz="1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feld 20"/>
            <p:cNvSpPr txBox="1"/>
            <p:nvPr/>
          </p:nvSpPr>
          <p:spPr>
            <a:xfrm rot="16200000">
              <a:off x="1498886" y="3642964"/>
              <a:ext cx="420093" cy="3415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200" dirty="0" smtClean="0">
                  <a:latin typeface="Arial" pitchFamily="34" charset="0"/>
                  <a:cs typeface="Arial" pitchFamily="34" charset="0"/>
                </a:rPr>
                <a:t>Raum</a:t>
              </a:r>
            </a:p>
            <a:p>
              <a:pPr algn="ctr"/>
              <a:r>
                <a:rPr lang="de-DE" sz="1200" dirty="0" smtClean="0">
                  <a:latin typeface="Arial" pitchFamily="34" charset="0"/>
                  <a:cs typeface="Arial" pitchFamily="34" charset="0"/>
                </a:rPr>
                <a:t> I, IV, V</a:t>
              </a:r>
            </a:p>
          </p:txBody>
        </p:sp>
        <p:sp>
          <p:nvSpPr>
            <p:cNvPr id="22" name="Textfeld 21"/>
            <p:cNvSpPr txBox="1"/>
            <p:nvPr/>
          </p:nvSpPr>
          <p:spPr>
            <a:xfrm rot="16200000">
              <a:off x="2812446" y="3818738"/>
              <a:ext cx="304800" cy="2049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200" dirty="0" smtClean="0">
                  <a:latin typeface="Arial" pitchFamily="34" charset="0"/>
                  <a:cs typeface="Arial" pitchFamily="34" charset="0"/>
                </a:rPr>
                <a:t>EFC</a:t>
              </a:r>
            </a:p>
          </p:txBody>
        </p:sp>
        <p:sp>
          <p:nvSpPr>
            <p:cNvPr id="23" name="Rechteck 22"/>
            <p:cNvSpPr/>
            <p:nvPr/>
          </p:nvSpPr>
          <p:spPr>
            <a:xfrm>
              <a:off x="557506" y="3210791"/>
              <a:ext cx="602119" cy="349134"/>
            </a:xfrm>
            <a:prstGeom prst="rect">
              <a:avLst/>
            </a:prstGeom>
            <a:solidFill>
              <a:srgbClr val="FFDC6D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feld 23"/>
            <p:cNvSpPr txBox="1"/>
            <p:nvPr/>
          </p:nvSpPr>
          <p:spPr>
            <a:xfrm>
              <a:off x="614157" y="3271210"/>
              <a:ext cx="501821" cy="1714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200" dirty="0" smtClean="0">
                  <a:latin typeface="Arial" pitchFamily="34" charset="0"/>
                  <a:cs typeface="Arial" pitchFamily="34" charset="0"/>
                </a:rPr>
                <a:t>Europa</a:t>
              </a:r>
            </a:p>
          </p:txBody>
        </p:sp>
        <p:sp>
          <p:nvSpPr>
            <p:cNvPr id="25" name="Textfeld 24"/>
            <p:cNvSpPr txBox="1"/>
            <p:nvPr/>
          </p:nvSpPr>
          <p:spPr>
            <a:xfrm>
              <a:off x="647495" y="3746602"/>
              <a:ext cx="723562" cy="2857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200" dirty="0" smtClean="0">
                  <a:latin typeface="Arial" pitchFamily="34" charset="0"/>
                  <a:cs typeface="Arial" pitchFamily="34" charset="0"/>
                </a:rPr>
                <a:t>EAMC 1-10</a:t>
              </a:r>
              <a:br>
                <a:rPr lang="de-DE" sz="1200" dirty="0" smtClean="0">
                  <a:latin typeface="Arial" pitchFamily="34" charset="0"/>
                  <a:cs typeface="Arial" pitchFamily="34" charset="0"/>
                </a:rPr>
              </a:br>
              <a:r>
                <a:rPr lang="de-DE" sz="1200" dirty="0" smtClean="0">
                  <a:latin typeface="Arial" pitchFamily="34" charset="0"/>
                  <a:cs typeface="Arial" pitchFamily="34" charset="0"/>
                </a:rPr>
                <a:t>Level 0-2</a:t>
              </a:r>
            </a:p>
          </p:txBody>
        </p:sp>
        <p:sp>
          <p:nvSpPr>
            <p:cNvPr id="26" name="Rechteck 25"/>
            <p:cNvSpPr/>
            <p:nvPr/>
          </p:nvSpPr>
          <p:spPr>
            <a:xfrm>
              <a:off x="3527891" y="3723892"/>
              <a:ext cx="620159" cy="344676"/>
            </a:xfrm>
            <a:prstGeom prst="rect">
              <a:avLst/>
            </a:prstGeom>
            <a:solidFill>
              <a:srgbClr val="FFDC6D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feld 26"/>
            <p:cNvSpPr txBox="1"/>
            <p:nvPr/>
          </p:nvSpPr>
          <p:spPr>
            <a:xfrm>
              <a:off x="3580130" y="3723880"/>
              <a:ext cx="539766" cy="2857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200" dirty="0" smtClean="0">
                  <a:latin typeface="Arial" pitchFamily="34" charset="0"/>
                  <a:cs typeface="Arial" pitchFamily="34" charset="0"/>
                </a:rPr>
                <a:t>Meeting</a:t>
              </a:r>
            </a:p>
            <a:p>
              <a:pPr algn="ctr"/>
              <a:r>
                <a:rPr lang="de-DE" sz="1200" dirty="0" err="1" smtClean="0">
                  <a:latin typeface="Arial" pitchFamily="34" charset="0"/>
                  <a:cs typeface="Arial" pitchFamily="34" charset="0"/>
                </a:rPr>
                <a:t>rooms</a:t>
              </a:r>
              <a:endParaRPr lang="de-DE" sz="1200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" name="Gruppieren 12"/>
          <p:cNvGrpSpPr/>
          <p:nvPr/>
        </p:nvGrpSpPr>
        <p:grpSpPr>
          <a:xfrm>
            <a:off x="0" y="3758220"/>
            <a:ext cx="9153053" cy="3127164"/>
            <a:chOff x="0" y="3758220"/>
            <a:chExt cx="9153053" cy="3127164"/>
          </a:xfrm>
        </p:grpSpPr>
        <p:sp>
          <p:nvSpPr>
            <p:cNvPr id="9" name="Freihandform 8"/>
            <p:cNvSpPr/>
            <p:nvPr/>
          </p:nvSpPr>
          <p:spPr>
            <a:xfrm>
              <a:off x="9053" y="3758220"/>
              <a:ext cx="9144000" cy="3127164"/>
            </a:xfrm>
            <a:custGeom>
              <a:avLst/>
              <a:gdLst>
                <a:gd name="connsiteX0" fmla="*/ 0 w 9144000"/>
                <a:gd name="connsiteY0" fmla="*/ 1765425 h 4427144"/>
                <a:gd name="connsiteX1" fmla="*/ 0 w 9144000"/>
                <a:gd name="connsiteY1" fmla="*/ 4427144 h 4427144"/>
                <a:gd name="connsiteX2" fmla="*/ 9144000 w 9144000"/>
                <a:gd name="connsiteY2" fmla="*/ 4409037 h 4427144"/>
                <a:gd name="connsiteX3" fmla="*/ 9144000 w 9144000"/>
                <a:gd name="connsiteY3" fmla="*/ 0 h 4427144"/>
                <a:gd name="connsiteX4" fmla="*/ 8890503 w 9144000"/>
                <a:gd name="connsiteY4" fmla="*/ 117695 h 4427144"/>
                <a:gd name="connsiteX5" fmla="*/ 8655113 w 9144000"/>
                <a:gd name="connsiteY5" fmla="*/ 217283 h 4427144"/>
                <a:gd name="connsiteX6" fmla="*/ 7749767 w 9144000"/>
                <a:gd name="connsiteY6" fmla="*/ 579421 h 4427144"/>
                <a:gd name="connsiteX7" fmla="*/ 7007383 w 9144000"/>
                <a:gd name="connsiteY7" fmla="*/ 869132 h 4427144"/>
                <a:gd name="connsiteX8" fmla="*/ 6373640 w 9144000"/>
                <a:gd name="connsiteY8" fmla="*/ 1113576 h 4427144"/>
                <a:gd name="connsiteX9" fmla="*/ 5821379 w 9144000"/>
                <a:gd name="connsiteY9" fmla="*/ 1303699 h 4427144"/>
                <a:gd name="connsiteX10" fmla="*/ 5604096 w 9144000"/>
                <a:gd name="connsiteY10" fmla="*/ 1376126 h 4427144"/>
                <a:gd name="connsiteX11" fmla="*/ 5142369 w 9144000"/>
                <a:gd name="connsiteY11" fmla="*/ 1511928 h 4427144"/>
                <a:gd name="connsiteX12" fmla="*/ 4897925 w 9144000"/>
                <a:gd name="connsiteY12" fmla="*/ 1575303 h 4427144"/>
                <a:gd name="connsiteX13" fmla="*/ 4617268 w 9144000"/>
                <a:gd name="connsiteY13" fmla="*/ 1656784 h 4427144"/>
                <a:gd name="connsiteX14" fmla="*/ 4318503 w 9144000"/>
                <a:gd name="connsiteY14" fmla="*/ 1720158 h 4427144"/>
                <a:gd name="connsiteX15" fmla="*/ 4110274 w 9144000"/>
                <a:gd name="connsiteY15" fmla="*/ 1756372 h 4427144"/>
                <a:gd name="connsiteX16" fmla="*/ 3883937 w 9144000"/>
                <a:gd name="connsiteY16" fmla="*/ 1792586 h 4427144"/>
                <a:gd name="connsiteX17" fmla="*/ 3503692 w 9144000"/>
                <a:gd name="connsiteY17" fmla="*/ 1846907 h 4427144"/>
                <a:gd name="connsiteX18" fmla="*/ 3159660 w 9144000"/>
                <a:gd name="connsiteY18" fmla="*/ 1883120 h 4427144"/>
                <a:gd name="connsiteX19" fmla="*/ 2915216 w 9144000"/>
                <a:gd name="connsiteY19" fmla="*/ 1892174 h 4427144"/>
                <a:gd name="connsiteX20" fmla="*/ 2643612 w 9144000"/>
                <a:gd name="connsiteY20" fmla="*/ 1901227 h 4427144"/>
                <a:gd name="connsiteX21" fmla="*/ 2326741 w 9144000"/>
                <a:gd name="connsiteY21" fmla="*/ 1910281 h 4427144"/>
                <a:gd name="connsiteX22" fmla="*/ 2055137 w 9144000"/>
                <a:gd name="connsiteY22" fmla="*/ 1910281 h 4427144"/>
                <a:gd name="connsiteX23" fmla="*/ 1783533 w 9144000"/>
                <a:gd name="connsiteY23" fmla="*/ 1901227 h 4427144"/>
                <a:gd name="connsiteX24" fmla="*/ 1548143 w 9144000"/>
                <a:gd name="connsiteY24" fmla="*/ 1892174 h 4427144"/>
                <a:gd name="connsiteX25" fmla="*/ 1285593 w 9144000"/>
                <a:gd name="connsiteY25" fmla="*/ 1874067 h 4427144"/>
                <a:gd name="connsiteX26" fmla="*/ 995882 w 9144000"/>
                <a:gd name="connsiteY26" fmla="*/ 1855960 h 4427144"/>
                <a:gd name="connsiteX27" fmla="*/ 841973 w 9144000"/>
                <a:gd name="connsiteY27" fmla="*/ 1837853 h 4427144"/>
                <a:gd name="connsiteX28" fmla="*/ 615636 w 9144000"/>
                <a:gd name="connsiteY28" fmla="*/ 1819746 h 4427144"/>
                <a:gd name="connsiteX29" fmla="*/ 344032 w 9144000"/>
                <a:gd name="connsiteY29" fmla="*/ 1783532 h 4427144"/>
                <a:gd name="connsiteX30" fmla="*/ 126749 w 9144000"/>
                <a:gd name="connsiteY30" fmla="*/ 1756372 h 4427144"/>
                <a:gd name="connsiteX31" fmla="*/ 0 w 9144000"/>
                <a:gd name="connsiteY31" fmla="*/ 1765425 h 44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44000" h="4427144">
                  <a:moveTo>
                    <a:pt x="0" y="1765425"/>
                  </a:moveTo>
                  <a:lnTo>
                    <a:pt x="0" y="4427144"/>
                  </a:lnTo>
                  <a:lnTo>
                    <a:pt x="9144000" y="4409037"/>
                  </a:lnTo>
                  <a:lnTo>
                    <a:pt x="9144000" y="0"/>
                  </a:lnTo>
                  <a:lnTo>
                    <a:pt x="8890503" y="117695"/>
                  </a:lnTo>
                  <a:lnTo>
                    <a:pt x="8655113" y="217283"/>
                  </a:lnTo>
                  <a:lnTo>
                    <a:pt x="7749767" y="579421"/>
                  </a:lnTo>
                  <a:lnTo>
                    <a:pt x="7007383" y="869132"/>
                  </a:lnTo>
                  <a:lnTo>
                    <a:pt x="6373640" y="1113576"/>
                  </a:lnTo>
                  <a:lnTo>
                    <a:pt x="5821379" y="1303699"/>
                  </a:lnTo>
                  <a:lnTo>
                    <a:pt x="5604096" y="1376126"/>
                  </a:lnTo>
                  <a:lnTo>
                    <a:pt x="5142369" y="1511928"/>
                  </a:lnTo>
                  <a:lnTo>
                    <a:pt x="4897925" y="1575303"/>
                  </a:lnTo>
                  <a:lnTo>
                    <a:pt x="4617268" y="1656784"/>
                  </a:lnTo>
                  <a:lnTo>
                    <a:pt x="4318503" y="1720158"/>
                  </a:lnTo>
                  <a:lnTo>
                    <a:pt x="4110274" y="1756372"/>
                  </a:lnTo>
                  <a:lnTo>
                    <a:pt x="3883937" y="1792586"/>
                  </a:lnTo>
                  <a:lnTo>
                    <a:pt x="3503692" y="1846907"/>
                  </a:lnTo>
                  <a:lnTo>
                    <a:pt x="3159660" y="1883120"/>
                  </a:lnTo>
                  <a:lnTo>
                    <a:pt x="2915216" y="1892174"/>
                  </a:lnTo>
                  <a:lnTo>
                    <a:pt x="2643612" y="1901227"/>
                  </a:lnTo>
                  <a:lnTo>
                    <a:pt x="2326741" y="1910281"/>
                  </a:lnTo>
                  <a:lnTo>
                    <a:pt x="2055137" y="1910281"/>
                  </a:lnTo>
                  <a:lnTo>
                    <a:pt x="1783533" y="1901227"/>
                  </a:lnTo>
                  <a:lnTo>
                    <a:pt x="1548143" y="1892174"/>
                  </a:lnTo>
                  <a:lnTo>
                    <a:pt x="1285593" y="1874067"/>
                  </a:lnTo>
                  <a:lnTo>
                    <a:pt x="995882" y="1855960"/>
                  </a:lnTo>
                  <a:lnTo>
                    <a:pt x="841973" y="1837853"/>
                  </a:lnTo>
                  <a:lnTo>
                    <a:pt x="615636" y="1819746"/>
                  </a:lnTo>
                  <a:lnTo>
                    <a:pt x="344032" y="1783532"/>
                  </a:lnTo>
                  <a:lnTo>
                    <a:pt x="126749" y="1756372"/>
                  </a:lnTo>
                  <a:lnTo>
                    <a:pt x="0" y="176542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ihandform 7"/>
            <p:cNvSpPr/>
            <p:nvPr/>
          </p:nvSpPr>
          <p:spPr>
            <a:xfrm>
              <a:off x="0" y="3884810"/>
              <a:ext cx="9144000" cy="1433550"/>
            </a:xfrm>
            <a:custGeom>
              <a:avLst/>
              <a:gdLst>
                <a:gd name="connsiteX0" fmla="*/ 0 w 9144000"/>
                <a:gd name="connsiteY0" fmla="*/ 1747318 h 2029485"/>
                <a:gd name="connsiteX1" fmla="*/ 4173648 w 9144000"/>
                <a:gd name="connsiteY1" fmla="*/ 1738265 h 2029485"/>
                <a:gd name="connsiteX2" fmla="*/ 9144000 w 9144000"/>
                <a:gd name="connsiteY2" fmla="*/ 0 h 20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0" h="2029485">
                  <a:moveTo>
                    <a:pt x="0" y="1747318"/>
                  </a:moveTo>
                  <a:cubicBezTo>
                    <a:pt x="1324824" y="1888401"/>
                    <a:pt x="2649648" y="2029485"/>
                    <a:pt x="4173648" y="1738265"/>
                  </a:cubicBezTo>
                  <a:cubicBezTo>
                    <a:pt x="5697648" y="1447045"/>
                    <a:pt x="7420824" y="723522"/>
                    <a:pt x="914400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11"/>
          <p:cNvGrpSpPr/>
          <p:nvPr/>
        </p:nvGrpSpPr>
        <p:grpSpPr>
          <a:xfrm>
            <a:off x="395536" y="6165304"/>
            <a:ext cx="1661318" cy="470744"/>
            <a:chOff x="323528" y="6165304"/>
            <a:chExt cx="1661318" cy="470744"/>
          </a:xfrm>
        </p:grpSpPr>
        <p:pic>
          <p:nvPicPr>
            <p:cNvPr id="6" name="Grafik 5" descr="DEC_RGB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6254101"/>
              <a:ext cx="1080120" cy="251842"/>
            </a:xfrm>
            <a:prstGeom prst="rect">
              <a:avLst/>
            </a:prstGeom>
          </p:spPr>
        </p:pic>
        <p:pic>
          <p:nvPicPr>
            <p:cNvPr id="7" name="Grafik 6" descr="logokl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7664" y="6165304"/>
              <a:ext cx="437182" cy="470744"/>
            </a:xfrm>
            <a:prstGeom prst="rect">
              <a:avLst/>
            </a:prstGeom>
          </p:spPr>
        </p:pic>
      </p:grpSp>
      <p:grpSp>
        <p:nvGrpSpPr>
          <p:cNvPr id="39" name="Gruppieren 38"/>
          <p:cNvGrpSpPr/>
          <p:nvPr/>
        </p:nvGrpSpPr>
        <p:grpSpPr>
          <a:xfrm>
            <a:off x="4247162" y="0"/>
            <a:ext cx="3856383" cy="477516"/>
            <a:chOff x="4225129" y="4372499"/>
            <a:chExt cx="3856383" cy="477516"/>
          </a:xfrm>
        </p:grpSpPr>
        <p:grpSp>
          <p:nvGrpSpPr>
            <p:cNvPr id="28" name="Gruppieren 27"/>
            <p:cNvGrpSpPr/>
            <p:nvPr/>
          </p:nvGrpSpPr>
          <p:grpSpPr>
            <a:xfrm>
              <a:off x="4225129" y="4372499"/>
              <a:ext cx="3856383" cy="178904"/>
              <a:chOff x="5106478" y="-463905"/>
              <a:chExt cx="3856383" cy="178904"/>
            </a:xfrm>
          </p:grpSpPr>
          <p:cxnSp>
            <p:nvCxnSpPr>
              <p:cNvPr id="29" name="Gerade Verbindung 28"/>
              <p:cNvCxnSpPr/>
              <p:nvPr/>
            </p:nvCxnSpPr>
            <p:spPr>
              <a:xfrm>
                <a:off x="5122844" y="-374573"/>
                <a:ext cx="383387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Gerade Verbindung 29"/>
              <p:cNvCxnSpPr/>
              <p:nvPr/>
            </p:nvCxnSpPr>
            <p:spPr>
              <a:xfrm>
                <a:off x="5106478" y="-463905"/>
                <a:ext cx="0" cy="178904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Gerade Verbindung 30"/>
              <p:cNvCxnSpPr/>
              <p:nvPr/>
            </p:nvCxnSpPr>
            <p:spPr>
              <a:xfrm>
                <a:off x="8962861" y="-463905"/>
                <a:ext cx="0" cy="178904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Textfeld 36"/>
            <p:cNvSpPr txBox="1"/>
            <p:nvPr/>
          </p:nvSpPr>
          <p:spPr>
            <a:xfrm>
              <a:off x="5396580" y="4542238"/>
              <a:ext cx="10211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 smtClean="0">
                  <a:latin typeface="Arial" pitchFamily="34" charset="0"/>
                  <a:cs typeface="Arial" pitchFamily="34" charset="0"/>
                </a:rPr>
                <a:t>Hotel Area</a:t>
              </a:r>
              <a:endPara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Gruppieren 37"/>
          <p:cNvGrpSpPr/>
          <p:nvPr/>
        </p:nvGrpSpPr>
        <p:grpSpPr>
          <a:xfrm>
            <a:off x="198304" y="0"/>
            <a:ext cx="3848070" cy="468271"/>
            <a:chOff x="243500" y="4370661"/>
            <a:chExt cx="3848070" cy="468271"/>
          </a:xfrm>
        </p:grpSpPr>
        <p:grpSp>
          <p:nvGrpSpPr>
            <p:cNvPr id="32" name="Gruppieren 31"/>
            <p:cNvGrpSpPr/>
            <p:nvPr/>
          </p:nvGrpSpPr>
          <p:grpSpPr>
            <a:xfrm>
              <a:off x="243500" y="4370661"/>
              <a:ext cx="3848070" cy="178904"/>
              <a:chOff x="243500" y="4370661"/>
              <a:chExt cx="3848070" cy="178904"/>
            </a:xfrm>
          </p:grpSpPr>
          <p:cxnSp>
            <p:nvCxnSpPr>
              <p:cNvPr id="33" name="Gerade Verbindung 32"/>
              <p:cNvCxnSpPr/>
              <p:nvPr/>
            </p:nvCxnSpPr>
            <p:spPr>
              <a:xfrm>
                <a:off x="251553" y="4459993"/>
                <a:ext cx="383387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Gerade Verbindung 33"/>
              <p:cNvCxnSpPr/>
              <p:nvPr/>
            </p:nvCxnSpPr>
            <p:spPr>
              <a:xfrm>
                <a:off x="243500" y="4370661"/>
                <a:ext cx="0" cy="178904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Gerade Verbindung 34"/>
              <p:cNvCxnSpPr/>
              <p:nvPr/>
            </p:nvCxnSpPr>
            <p:spPr>
              <a:xfrm>
                <a:off x="4091570" y="4370661"/>
                <a:ext cx="0" cy="178904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Textfeld 35"/>
            <p:cNvSpPr txBox="1"/>
            <p:nvPr/>
          </p:nvSpPr>
          <p:spPr>
            <a:xfrm>
              <a:off x="1179257" y="4531155"/>
              <a:ext cx="152772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 smtClean="0">
                  <a:latin typeface="Arial" pitchFamily="34" charset="0"/>
                  <a:cs typeface="Arial" pitchFamily="34" charset="0"/>
                </a:rPr>
                <a:t>Conference Area</a:t>
              </a:r>
              <a:endPara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0" name="Textfeld 39"/>
          <p:cNvSpPr txBox="1"/>
          <p:nvPr/>
        </p:nvSpPr>
        <p:spPr>
          <a:xfrm>
            <a:off x="4509790" y="5193502"/>
            <a:ext cx="445019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Arial" pitchFamily="34" charset="0"/>
                <a:cs typeface="Arial" pitchFamily="34" charset="0"/>
              </a:rPr>
              <a:t>Conference Area</a:t>
            </a:r>
            <a:endParaRPr lang="en-GB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Lecture Halls, Exhibition, Poster Area, Welcome and </a:t>
            </a:r>
          </a:p>
          <a:p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Poster Party, Coffee and Lunch breaks</a:t>
            </a:r>
          </a:p>
          <a:p>
            <a:endParaRPr lang="en-GB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GB" sz="1400" dirty="0" smtClean="0">
                <a:latin typeface="Arial" pitchFamily="34" charset="0"/>
                <a:cs typeface="Arial" pitchFamily="34" charset="0"/>
              </a:rPr>
              <a:t>Hotel Area</a:t>
            </a:r>
          </a:p>
          <a:p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Meeting rooms for Working Party Business Meetings</a:t>
            </a:r>
          </a:p>
          <a:p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feld 40"/>
          <p:cNvSpPr txBox="1"/>
          <p:nvPr/>
        </p:nvSpPr>
        <p:spPr>
          <a:xfrm>
            <a:off x="2743200" y="5519451"/>
            <a:ext cx="13837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Floorplans</a:t>
            </a:r>
            <a:endParaRPr lang="en-GB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visitBerlin_2017">
    <a:dk1>
      <a:srgbClr val="333333"/>
    </a:dk1>
    <a:lt1>
      <a:srgbClr val="FFFFFF"/>
    </a:lt1>
    <a:dk2>
      <a:srgbClr val="333333"/>
    </a:dk2>
    <a:lt2>
      <a:srgbClr val="B20E10"/>
    </a:lt2>
    <a:accent1>
      <a:srgbClr val="B20E10"/>
    </a:accent1>
    <a:accent2>
      <a:srgbClr val="00A7A7"/>
    </a:accent2>
    <a:accent3>
      <a:srgbClr val="A80F82"/>
    </a:accent3>
    <a:accent4>
      <a:srgbClr val="3FA9F5"/>
    </a:accent4>
    <a:accent5>
      <a:srgbClr val="80D54F"/>
    </a:accent5>
    <a:accent6>
      <a:srgbClr val="E77225"/>
    </a:accent6>
    <a:hlink>
      <a:srgbClr val="333333"/>
    </a:hlink>
    <a:folHlink>
      <a:srgbClr val="333333"/>
    </a:folHlink>
  </a:clrScheme>
  <a:fontScheme name="visitBerlin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753</Words>
  <Application>Microsoft Office PowerPoint</Application>
  <PresentationFormat>Bildschirmpräsentation (4:3)</PresentationFormat>
  <Paragraphs>206</Paragraphs>
  <Slides>30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1" baseType="lpstr">
      <vt:lpstr>Larissa-Design</vt:lpstr>
      <vt:lpstr>Folie 1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  <vt:lpstr>Folie 12</vt:lpstr>
      <vt:lpstr>Folie 13</vt:lpstr>
      <vt:lpstr>Folie 14</vt:lpstr>
      <vt:lpstr>Folie 15</vt:lpstr>
      <vt:lpstr>Folie 16</vt:lpstr>
      <vt:lpstr>Folie 17</vt:lpstr>
      <vt:lpstr>Folie 18</vt:lpstr>
      <vt:lpstr>Folie 19</vt:lpstr>
      <vt:lpstr>Folie 20</vt:lpstr>
      <vt:lpstr>Folie 21</vt:lpstr>
      <vt:lpstr>Folie 22</vt:lpstr>
      <vt:lpstr>Folie 23</vt:lpstr>
      <vt:lpstr>Folie 24</vt:lpstr>
      <vt:lpstr>Folie 25</vt:lpstr>
      <vt:lpstr>Folie 26</vt:lpstr>
      <vt:lpstr>Folie 27</vt:lpstr>
      <vt:lpstr>Folie 28</vt:lpstr>
      <vt:lpstr>Folie 29</vt:lpstr>
      <vt:lpstr>Folie 30</vt:lpstr>
    </vt:vector>
  </TitlesOfParts>
  <Company>DECHEMA e.V.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bender</dc:creator>
  <cp:lastModifiedBy>bender</cp:lastModifiedBy>
  <cp:revision>250</cp:revision>
  <dcterms:created xsi:type="dcterms:W3CDTF">2016-03-17T14:22:00Z</dcterms:created>
  <dcterms:modified xsi:type="dcterms:W3CDTF">2019-03-20T10:21:10Z</dcterms:modified>
</cp:coreProperties>
</file>